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71" r:id="rId3"/>
    <p:sldId id="258" r:id="rId4"/>
    <p:sldId id="279" r:id="rId5"/>
    <p:sldId id="276" r:id="rId6"/>
    <p:sldId id="280" r:id="rId7"/>
    <p:sldId id="257" r:id="rId8"/>
    <p:sldId id="270" r:id="rId9"/>
    <p:sldId id="272" r:id="rId10"/>
    <p:sldId id="277" r:id="rId11"/>
    <p:sldId id="261" r:id="rId12"/>
    <p:sldId id="275" r:id="rId13"/>
    <p:sldId id="278" r:id="rId14"/>
    <p:sldId id="281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Roboto Light" panose="020B0604020202020204" charset="0"/>
      <p:regular r:id="rId21"/>
      <p:bold r:id="rId22"/>
      <p:italic r:id="rId23"/>
      <p:boldItalic r:id="rId24"/>
    </p:embeddedFont>
    <p:embeddedFont>
      <p:font typeface="Roboto Thin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0B02BF-21F4-4D87-B596-176F9C62A5EC}">
  <a:tblStyle styleId="{090B02BF-21F4-4D87-B596-176F9C62A5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2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Renewable</a:t>
            </a:r>
            <a:r>
              <a:rPr lang="en-US" baseline="0" dirty="0"/>
              <a:t> Mix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PCC1</c:v>
                </c:pt>
              </c:strCache>
            </c:strRef>
          </c:tx>
          <c:spPr>
            <a:solidFill>
              <a:schemeClr val="accent5">
                <a:shade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Example 1</c:v>
                </c:pt>
                <c:pt idx="1">
                  <c:v>Example 2</c:v>
                </c:pt>
                <c:pt idx="2">
                  <c:v>Example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0.75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0-4549-AED0-ECB5FE5CEA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PCC2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Example 1</c:v>
                </c:pt>
                <c:pt idx="1">
                  <c:v>Example 2</c:v>
                </c:pt>
                <c:pt idx="2">
                  <c:v>Example 3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0-4549-AED0-ECB5FE5CEA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PCC3</c:v>
                </c:pt>
              </c:strCache>
            </c:strRef>
          </c:tx>
          <c:spPr>
            <a:solidFill>
              <a:schemeClr val="accent5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Example 1</c:v>
                </c:pt>
                <c:pt idx="1">
                  <c:v>Example 2</c:v>
                </c:pt>
                <c:pt idx="2">
                  <c:v>Example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20-4549-AED0-ECB5FE5CE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47839560"/>
        <c:axId val="747837592"/>
      </c:barChart>
      <c:catAx>
        <c:axId val="74783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837592"/>
        <c:crosses val="autoZero"/>
        <c:auto val="1"/>
        <c:lblAlgn val="ctr"/>
        <c:lblOffset val="100"/>
        <c:noMultiLvlLbl val="0"/>
      </c:catAx>
      <c:valAx>
        <c:axId val="7478375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83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NP-15 On-Peak Forward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7/8/2020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Sheet1!$A$2:$A$121</c:f>
              <c:numCache>
                <c:formatCode>mmm\-yy</c:formatCode>
                <c:ptCount val="120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  <c:pt idx="49">
                  <c:v>45536</c:v>
                </c:pt>
                <c:pt idx="50">
                  <c:v>45566</c:v>
                </c:pt>
                <c:pt idx="51">
                  <c:v>45597</c:v>
                </c:pt>
                <c:pt idx="52">
                  <c:v>45627</c:v>
                </c:pt>
                <c:pt idx="53">
                  <c:v>45658</c:v>
                </c:pt>
                <c:pt idx="54">
                  <c:v>45689</c:v>
                </c:pt>
                <c:pt idx="55">
                  <c:v>45717</c:v>
                </c:pt>
                <c:pt idx="56">
                  <c:v>45748</c:v>
                </c:pt>
                <c:pt idx="57">
                  <c:v>45778</c:v>
                </c:pt>
                <c:pt idx="58">
                  <c:v>45809</c:v>
                </c:pt>
                <c:pt idx="59">
                  <c:v>45839</c:v>
                </c:pt>
                <c:pt idx="60">
                  <c:v>45870</c:v>
                </c:pt>
                <c:pt idx="61">
                  <c:v>45901</c:v>
                </c:pt>
                <c:pt idx="62">
                  <c:v>45931</c:v>
                </c:pt>
                <c:pt idx="63">
                  <c:v>45962</c:v>
                </c:pt>
                <c:pt idx="64">
                  <c:v>45992</c:v>
                </c:pt>
                <c:pt idx="65">
                  <c:v>46023</c:v>
                </c:pt>
                <c:pt idx="66">
                  <c:v>46054</c:v>
                </c:pt>
                <c:pt idx="67">
                  <c:v>46082</c:v>
                </c:pt>
                <c:pt idx="68">
                  <c:v>46113</c:v>
                </c:pt>
                <c:pt idx="69">
                  <c:v>46143</c:v>
                </c:pt>
                <c:pt idx="70">
                  <c:v>46174</c:v>
                </c:pt>
                <c:pt idx="71">
                  <c:v>46204</c:v>
                </c:pt>
                <c:pt idx="72">
                  <c:v>46235</c:v>
                </c:pt>
                <c:pt idx="73">
                  <c:v>46266</c:v>
                </c:pt>
                <c:pt idx="74">
                  <c:v>46296</c:v>
                </c:pt>
                <c:pt idx="75">
                  <c:v>46327</c:v>
                </c:pt>
                <c:pt idx="76">
                  <c:v>46357</c:v>
                </c:pt>
                <c:pt idx="77">
                  <c:v>46388</c:v>
                </c:pt>
                <c:pt idx="78">
                  <c:v>46419</c:v>
                </c:pt>
                <c:pt idx="79">
                  <c:v>46447</c:v>
                </c:pt>
                <c:pt idx="80">
                  <c:v>46478</c:v>
                </c:pt>
                <c:pt idx="81">
                  <c:v>46508</c:v>
                </c:pt>
                <c:pt idx="82">
                  <c:v>46539</c:v>
                </c:pt>
                <c:pt idx="83">
                  <c:v>46569</c:v>
                </c:pt>
                <c:pt idx="84">
                  <c:v>46600</c:v>
                </c:pt>
                <c:pt idx="85">
                  <c:v>46631</c:v>
                </c:pt>
                <c:pt idx="86">
                  <c:v>46661</c:v>
                </c:pt>
                <c:pt idx="87">
                  <c:v>46692</c:v>
                </c:pt>
                <c:pt idx="88">
                  <c:v>46722</c:v>
                </c:pt>
                <c:pt idx="89">
                  <c:v>46753</c:v>
                </c:pt>
                <c:pt idx="90">
                  <c:v>46784</c:v>
                </c:pt>
                <c:pt idx="91">
                  <c:v>46813</c:v>
                </c:pt>
                <c:pt idx="92">
                  <c:v>46844</c:v>
                </c:pt>
                <c:pt idx="93">
                  <c:v>46874</c:v>
                </c:pt>
                <c:pt idx="94">
                  <c:v>46905</c:v>
                </c:pt>
                <c:pt idx="95">
                  <c:v>46935</c:v>
                </c:pt>
                <c:pt idx="96">
                  <c:v>46966</c:v>
                </c:pt>
                <c:pt idx="97">
                  <c:v>46997</c:v>
                </c:pt>
                <c:pt idx="98">
                  <c:v>47027</c:v>
                </c:pt>
                <c:pt idx="99">
                  <c:v>47058</c:v>
                </c:pt>
                <c:pt idx="100">
                  <c:v>47088</c:v>
                </c:pt>
                <c:pt idx="101">
                  <c:v>47119</c:v>
                </c:pt>
                <c:pt idx="102">
                  <c:v>47150</c:v>
                </c:pt>
                <c:pt idx="103">
                  <c:v>47178</c:v>
                </c:pt>
                <c:pt idx="104">
                  <c:v>47209</c:v>
                </c:pt>
                <c:pt idx="105">
                  <c:v>47239</c:v>
                </c:pt>
                <c:pt idx="106">
                  <c:v>47270</c:v>
                </c:pt>
                <c:pt idx="107">
                  <c:v>47300</c:v>
                </c:pt>
                <c:pt idx="108">
                  <c:v>47331</c:v>
                </c:pt>
                <c:pt idx="109">
                  <c:v>47362</c:v>
                </c:pt>
                <c:pt idx="110">
                  <c:v>47392</c:v>
                </c:pt>
                <c:pt idx="111">
                  <c:v>47423</c:v>
                </c:pt>
                <c:pt idx="112">
                  <c:v>47453</c:v>
                </c:pt>
                <c:pt idx="113">
                  <c:v>47484</c:v>
                </c:pt>
                <c:pt idx="114">
                  <c:v>47515</c:v>
                </c:pt>
                <c:pt idx="115">
                  <c:v>47543</c:v>
                </c:pt>
                <c:pt idx="116">
                  <c:v>47574</c:v>
                </c:pt>
                <c:pt idx="117">
                  <c:v>47604</c:v>
                </c:pt>
                <c:pt idx="118">
                  <c:v>47635</c:v>
                </c:pt>
                <c:pt idx="119">
                  <c:v>47665</c:v>
                </c:pt>
              </c:numCache>
            </c:numRef>
          </c:cat>
          <c:val>
            <c:numRef>
              <c:f>Sheet1!$B$2:$B$121</c:f>
              <c:numCache>
                <c:formatCode>General</c:formatCode>
                <c:ptCount val="120"/>
                <c:pt idx="0">
                  <c:v>38.4</c:v>
                </c:pt>
                <c:pt idx="1">
                  <c:v>35.700000000000003</c:v>
                </c:pt>
                <c:pt idx="2">
                  <c:v>36.799999999999997</c:v>
                </c:pt>
                <c:pt idx="3">
                  <c:v>38.049999999999997</c:v>
                </c:pt>
                <c:pt idx="4">
                  <c:v>44.9</c:v>
                </c:pt>
                <c:pt idx="5">
                  <c:v>43.75</c:v>
                </c:pt>
                <c:pt idx="6">
                  <c:v>40.1</c:v>
                </c:pt>
                <c:pt idx="7">
                  <c:v>31.75</c:v>
                </c:pt>
                <c:pt idx="8">
                  <c:v>26.2</c:v>
                </c:pt>
                <c:pt idx="9">
                  <c:v>25.85</c:v>
                </c:pt>
                <c:pt idx="10">
                  <c:v>32.15</c:v>
                </c:pt>
                <c:pt idx="11">
                  <c:v>46.4</c:v>
                </c:pt>
                <c:pt idx="12">
                  <c:v>49.05</c:v>
                </c:pt>
                <c:pt idx="13">
                  <c:v>46.3</c:v>
                </c:pt>
                <c:pt idx="14">
                  <c:v>37.85</c:v>
                </c:pt>
                <c:pt idx="15">
                  <c:v>38.450000000000003</c:v>
                </c:pt>
                <c:pt idx="16">
                  <c:v>46.8</c:v>
                </c:pt>
                <c:pt idx="17">
                  <c:v>42.05</c:v>
                </c:pt>
                <c:pt idx="18">
                  <c:v>40.4</c:v>
                </c:pt>
                <c:pt idx="19">
                  <c:v>33.950000000000003</c:v>
                </c:pt>
                <c:pt idx="20">
                  <c:v>25.7</c:v>
                </c:pt>
                <c:pt idx="21">
                  <c:v>25.7</c:v>
                </c:pt>
                <c:pt idx="22">
                  <c:v>26.9</c:v>
                </c:pt>
                <c:pt idx="23">
                  <c:v>43.25</c:v>
                </c:pt>
                <c:pt idx="24">
                  <c:v>45.5</c:v>
                </c:pt>
                <c:pt idx="25">
                  <c:v>43.8</c:v>
                </c:pt>
                <c:pt idx="26">
                  <c:v>37</c:v>
                </c:pt>
                <c:pt idx="27">
                  <c:v>37.549999999999997</c:v>
                </c:pt>
                <c:pt idx="28">
                  <c:v>40.049999999999997</c:v>
                </c:pt>
                <c:pt idx="29">
                  <c:v>40.25</c:v>
                </c:pt>
                <c:pt idx="30">
                  <c:v>37.9</c:v>
                </c:pt>
                <c:pt idx="31">
                  <c:v>35</c:v>
                </c:pt>
                <c:pt idx="32">
                  <c:v>24.55</c:v>
                </c:pt>
                <c:pt idx="33">
                  <c:v>24.5</c:v>
                </c:pt>
                <c:pt idx="34">
                  <c:v>26.15</c:v>
                </c:pt>
                <c:pt idx="35">
                  <c:v>42.6</c:v>
                </c:pt>
                <c:pt idx="36">
                  <c:v>45.15</c:v>
                </c:pt>
                <c:pt idx="37">
                  <c:v>42.5</c:v>
                </c:pt>
                <c:pt idx="38">
                  <c:v>34.049999999999997</c:v>
                </c:pt>
                <c:pt idx="39">
                  <c:v>34.950000000000003</c:v>
                </c:pt>
                <c:pt idx="40">
                  <c:v>38</c:v>
                </c:pt>
                <c:pt idx="41">
                  <c:v>39.299999999999997</c:v>
                </c:pt>
                <c:pt idx="42">
                  <c:v>38.1</c:v>
                </c:pt>
                <c:pt idx="43">
                  <c:v>34.85</c:v>
                </c:pt>
                <c:pt idx="44">
                  <c:v>24.55</c:v>
                </c:pt>
                <c:pt idx="45">
                  <c:v>24.55</c:v>
                </c:pt>
                <c:pt idx="46">
                  <c:v>25.7</c:v>
                </c:pt>
                <c:pt idx="47">
                  <c:v>40.549999999999997</c:v>
                </c:pt>
                <c:pt idx="48">
                  <c:v>42.6</c:v>
                </c:pt>
                <c:pt idx="49">
                  <c:v>41</c:v>
                </c:pt>
                <c:pt idx="50">
                  <c:v>33.9</c:v>
                </c:pt>
                <c:pt idx="51">
                  <c:v>34.200000000000003</c:v>
                </c:pt>
                <c:pt idx="52">
                  <c:v>37.700000000000003</c:v>
                </c:pt>
                <c:pt idx="53">
                  <c:v>39.4</c:v>
                </c:pt>
                <c:pt idx="54">
                  <c:v>38</c:v>
                </c:pt>
                <c:pt idx="55">
                  <c:v>34.450000000000003</c:v>
                </c:pt>
                <c:pt idx="56">
                  <c:v>24.05</c:v>
                </c:pt>
                <c:pt idx="57">
                  <c:v>24.2</c:v>
                </c:pt>
                <c:pt idx="58">
                  <c:v>25.55</c:v>
                </c:pt>
                <c:pt idx="59">
                  <c:v>40.200000000000003</c:v>
                </c:pt>
                <c:pt idx="60">
                  <c:v>42.15</c:v>
                </c:pt>
                <c:pt idx="61">
                  <c:v>40.700000000000003</c:v>
                </c:pt>
                <c:pt idx="62">
                  <c:v>33.65</c:v>
                </c:pt>
                <c:pt idx="63">
                  <c:v>34.15</c:v>
                </c:pt>
                <c:pt idx="64">
                  <c:v>37.85</c:v>
                </c:pt>
                <c:pt idx="65">
                  <c:v>39.700000000000003</c:v>
                </c:pt>
                <c:pt idx="66">
                  <c:v>38.1</c:v>
                </c:pt>
                <c:pt idx="67">
                  <c:v>34.6</c:v>
                </c:pt>
                <c:pt idx="68">
                  <c:v>24.45</c:v>
                </c:pt>
                <c:pt idx="69">
                  <c:v>24.65</c:v>
                </c:pt>
                <c:pt idx="70">
                  <c:v>25.45</c:v>
                </c:pt>
                <c:pt idx="71">
                  <c:v>39.15</c:v>
                </c:pt>
                <c:pt idx="72">
                  <c:v>41</c:v>
                </c:pt>
                <c:pt idx="73">
                  <c:v>39.85</c:v>
                </c:pt>
                <c:pt idx="74">
                  <c:v>33.549999999999997</c:v>
                </c:pt>
                <c:pt idx="75">
                  <c:v>34.1</c:v>
                </c:pt>
                <c:pt idx="76">
                  <c:v>37.85</c:v>
                </c:pt>
                <c:pt idx="77">
                  <c:v>39.35</c:v>
                </c:pt>
                <c:pt idx="78">
                  <c:v>37.700000000000003</c:v>
                </c:pt>
                <c:pt idx="79">
                  <c:v>34.200000000000003</c:v>
                </c:pt>
                <c:pt idx="80">
                  <c:v>24.25</c:v>
                </c:pt>
                <c:pt idx="81">
                  <c:v>24.4</c:v>
                </c:pt>
                <c:pt idx="82">
                  <c:v>25.2</c:v>
                </c:pt>
                <c:pt idx="83">
                  <c:v>38.799999999999997</c:v>
                </c:pt>
                <c:pt idx="84">
                  <c:v>40.549999999999997</c:v>
                </c:pt>
                <c:pt idx="85">
                  <c:v>39.35</c:v>
                </c:pt>
                <c:pt idx="86">
                  <c:v>33.25</c:v>
                </c:pt>
                <c:pt idx="87">
                  <c:v>33.75</c:v>
                </c:pt>
                <c:pt idx="88">
                  <c:v>37.5</c:v>
                </c:pt>
                <c:pt idx="89">
                  <c:v>39.1</c:v>
                </c:pt>
                <c:pt idx="90">
                  <c:v>37.5</c:v>
                </c:pt>
                <c:pt idx="91">
                  <c:v>34.049999999999997</c:v>
                </c:pt>
                <c:pt idx="92">
                  <c:v>24.15</c:v>
                </c:pt>
                <c:pt idx="93">
                  <c:v>24.3</c:v>
                </c:pt>
                <c:pt idx="94">
                  <c:v>25.05</c:v>
                </c:pt>
                <c:pt idx="95">
                  <c:v>38.6</c:v>
                </c:pt>
                <c:pt idx="96">
                  <c:v>40.4</c:v>
                </c:pt>
                <c:pt idx="97">
                  <c:v>39.299999999999997</c:v>
                </c:pt>
                <c:pt idx="98">
                  <c:v>33.049999999999997</c:v>
                </c:pt>
                <c:pt idx="99">
                  <c:v>33.549999999999997</c:v>
                </c:pt>
                <c:pt idx="100">
                  <c:v>37.4</c:v>
                </c:pt>
                <c:pt idx="101">
                  <c:v>40.42</c:v>
                </c:pt>
                <c:pt idx="102">
                  <c:v>38.79</c:v>
                </c:pt>
                <c:pt idx="103">
                  <c:v>35.19</c:v>
                </c:pt>
                <c:pt idx="104">
                  <c:v>24.96</c:v>
                </c:pt>
                <c:pt idx="105">
                  <c:v>25.11</c:v>
                </c:pt>
                <c:pt idx="106">
                  <c:v>25.92</c:v>
                </c:pt>
                <c:pt idx="107">
                  <c:v>39.880000000000003</c:v>
                </c:pt>
                <c:pt idx="108">
                  <c:v>41.79</c:v>
                </c:pt>
                <c:pt idx="109">
                  <c:v>40.630000000000003</c:v>
                </c:pt>
                <c:pt idx="110">
                  <c:v>34.18</c:v>
                </c:pt>
                <c:pt idx="111">
                  <c:v>34.69</c:v>
                </c:pt>
                <c:pt idx="112">
                  <c:v>38.65</c:v>
                </c:pt>
                <c:pt idx="113">
                  <c:v>42.12</c:v>
                </c:pt>
                <c:pt idx="114">
                  <c:v>40.42</c:v>
                </c:pt>
                <c:pt idx="115">
                  <c:v>36.68</c:v>
                </c:pt>
                <c:pt idx="116">
                  <c:v>26.01</c:v>
                </c:pt>
                <c:pt idx="117">
                  <c:v>26.17</c:v>
                </c:pt>
                <c:pt idx="118">
                  <c:v>27.01</c:v>
                </c:pt>
                <c:pt idx="119">
                  <c:v>41.56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02-4C63-8956-BCA3ABC5AD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7/8/2019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Sheet1!$A$2:$A$121</c:f>
              <c:numCache>
                <c:formatCode>mmm\-yy</c:formatCode>
                <c:ptCount val="120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  <c:pt idx="49">
                  <c:v>45536</c:v>
                </c:pt>
                <c:pt idx="50">
                  <c:v>45566</c:v>
                </c:pt>
                <c:pt idx="51">
                  <c:v>45597</c:v>
                </c:pt>
                <c:pt idx="52">
                  <c:v>45627</c:v>
                </c:pt>
                <c:pt idx="53">
                  <c:v>45658</c:v>
                </c:pt>
                <c:pt idx="54">
                  <c:v>45689</c:v>
                </c:pt>
                <c:pt idx="55">
                  <c:v>45717</c:v>
                </c:pt>
                <c:pt idx="56">
                  <c:v>45748</c:v>
                </c:pt>
                <c:pt idx="57">
                  <c:v>45778</c:v>
                </c:pt>
                <c:pt idx="58">
                  <c:v>45809</c:v>
                </c:pt>
                <c:pt idx="59">
                  <c:v>45839</c:v>
                </c:pt>
                <c:pt idx="60">
                  <c:v>45870</c:v>
                </c:pt>
                <c:pt idx="61">
                  <c:v>45901</c:v>
                </c:pt>
                <c:pt idx="62">
                  <c:v>45931</c:v>
                </c:pt>
                <c:pt idx="63">
                  <c:v>45962</c:v>
                </c:pt>
                <c:pt idx="64">
                  <c:v>45992</c:v>
                </c:pt>
                <c:pt idx="65">
                  <c:v>46023</c:v>
                </c:pt>
                <c:pt idx="66">
                  <c:v>46054</c:v>
                </c:pt>
                <c:pt idx="67">
                  <c:v>46082</c:v>
                </c:pt>
                <c:pt idx="68">
                  <c:v>46113</c:v>
                </c:pt>
                <c:pt idx="69">
                  <c:v>46143</c:v>
                </c:pt>
                <c:pt idx="70">
                  <c:v>46174</c:v>
                </c:pt>
                <c:pt idx="71">
                  <c:v>46204</c:v>
                </c:pt>
                <c:pt idx="72">
                  <c:v>46235</c:v>
                </c:pt>
                <c:pt idx="73">
                  <c:v>46266</c:v>
                </c:pt>
                <c:pt idx="74">
                  <c:v>46296</c:v>
                </c:pt>
                <c:pt idx="75">
                  <c:v>46327</c:v>
                </c:pt>
                <c:pt idx="76">
                  <c:v>46357</c:v>
                </c:pt>
                <c:pt idx="77">
                  <c:v>46388</c:v>
                </c:pt>
                <c:pt idx="78">
                  <c:v>46419</c:v>
                </c:pt>
                <c:pt idx="79">
                  <c:v>46447</c:v>
                </c:pt>
                <c:pt idx="80">
                  <c:v>46478</c:v>
                </c:pt>
                <c:pt idx="81">
                  <c:v>46508</c:v>
                </c:pt>
                <c:pt idx="82">
                  <c:v>46539</c:v>
                </c:pt>
                <c:pt idx="83">
                  <c:v>46569</c:v>
                </c:pt>
                <c:pt idx="84">
                  <c:v>46600</c:v>
                </c:pt>
                <c:pt idx="85">
                  <c:v>46631</c:v>
                </c:pt>
                <c:pt idx="86">
                  <c:v>46661</c:v>
                </c:pt>
                <c:pt idx="87">
                  <c:v>46692</c:v>
                </c:pt>
                <c:pt idx="88">
                  <c:v>46722</c:v>
                </c:pt>
                <c:pt idx="89">
                  <c:v>46753</c:v>
                </c:pt>
                <c:pt idx="90">
                  <c:v>46784</c:v>
                </c:pt>
                <c:pt idx="91">
                  <c:v>46813</c:v>
                </c:pt>
                <c:pt idx="92">
                  <c:v>46844</c:v>
                </c:pt>
                <c:pt idx="93">
                  <c:v>46874</c:v>
                </c:pt>
                <c:pt idx="94">
                  <c:v>46905</c:v>
                </c:pt>
                <c:pt idx="95">
                  <c:v>46935</c:v>
                </c:pt>
                <c:pt idx="96">
                  <c:v>46966</c:v>
                </c:pt>
                <c:pt idx="97">
                  <c:v>46997</c:v>
                </c:pt>
                <c:pt idx="98">
                  <c:v>47027</c:v>
                </c:pt>
                <c:pt idx="99">
                  <c:v>47058</c:v>
                </c:pt>
                <c:pt idx="100">
                  <c:v>47088</c:v>
                </c:pt>
                <c:pt idx="101">
                  <c:v>47119</c:v>
                </c:pt>
                <c:pt idx="102">
                  <c:v>47150</c:v>
                </c:pt>
                <c:pt idx="103">
                  <c:v>47178</c:v>
                </c:pt>
                <c:pt idx="104">
                  <c:v>47209</c:v>
                </c:pt>
                <c:pt idx="105">
                  <c:v>47239</c:v>
                </c:pt>
                <c:pt idx="106">
                  <c:v>47270</c:v>
                </c:pt>
                <c:pt idx="107">
                  <c:v>47300</c:v>
                </c:pt>
                <c:pt idx="108">
                  <c:v>47331</c:v>
                </c:pt>
                <c:pt idx="109">
                  <c:v>47362</c:v>
                </c:pt>
                <c:pt idx="110">
                  <c:v>47392</c:v>
                </c:pt>
                <c:pt idx="111">
                  <c:v>47423</c:v>
                </c:pt>
                <c:pt idx="112">
                  <c:v>47453</c:v>
                </c:pt>
                <c:pt idx="113">
                  <c:v>47484</c:v>
                </c:pt>
                <c:pt idx="114">
                  <c:v>47515</c:v>
                </c:pt>
                <c:pt idx="115">
                  <c:v>47543</c:v>
                </c:pt>
                <c:pt idx="116">
                  <c:v>47574</c:v>
                </c:pt>
                <c:pt idx="117">
                  <c:v>47604</c:v>
                </c:pt>
                <c:pt idx="118">
                  <c:v>47635</c:v>
                </c:pt>
                <c:pt idx="119">
                  <c:v>47665</c:v>
                </c:pt>
              </c:numCache>
            </c:numRef>
          </c:cat>
          <c:val>
            <c:numRef>
              <c:f>Sheet1!$C$2:$C$121</c:f>
              <c:numCache>
                <c:formatCode>General</c:formatCode>
                <c:ptCount val="120"/>
                <c:pt idx="0">
                  <c:v>50.75</c:v>
                </c:pt>
                <c:pt idx="1">
                  <c:v>44.75</c:v>
                </c:pt>
                <c:pt idx="2">
                  <c:v>39.450000000000003</c:v>
                </c:pt>
                <c:pt idx="3">
                  <c:v>39.65</c:v>
                </c:pt>
                <c:pt idx="4">
                  <c:v>42.2</c:v>
                </c:pt>
                <c:pt idx="5">
                  <c:v>44.7</c:v>
                </c:pt>
                <c:pt idx="6">
                  <c:v>42.95</c:v>
                </c:pt>
                <c:pt idx="7">
                  <c:v>38.5</c:v>
                </c:pt>
                <c:pt idx="8">
                  <c:v>27.3</c:v>
                </c:pt>
                <c:pt idx="9">
                  <c:v>27.5</c:v>
                </c:pt>
                <c:pt idx="10">
                  <c:v>29.05</c:v>
                </c:pt>
                <c:pt idx="11">
                  <c:v>55.45</c:v>
                </c:pt>
                <c:pt idx="12">
                  <c:v>58.5</c:v>
                </c:pt>
                <c:pt idx="13">
                  <c:v>55.7</c:v>
                </c:pt>
                <c:pt idx="14">
                  <c:v>40.4</c:v>
                </c:pt>
                <c:pt idx="15">
                  <c:v>40.700000000000003</c:v>
                </c:pt>
                <c:pt idx="16">
                  <c:v>43.7</c:v>
                </c:pt>
                <c:pt idx="17">
                  <c:v>43.8</c:v>
                </c:pt>
                <c:pt idx="18">
                  <c:v>41.95</c:v>
                </c:pt>
                <c:pt idx="19">
                  <c:v>37.700000000000003</c:v>
                </c:pt>
                <c:pt idx="20">
                  <c:v>31.3</c:v>
                </c:pt>
                <c:pt idx="21">
                  <c:v>31.3</c:v>
                </c:pt>
                <c:pt idx="22">
                  <c:v>33.25</c:v>
                </c:pt>
                <c:pt idx="23">
                  <c:v>56</c:v>
                </c:pt>
                <c:pt idx="24">
                  <c:v>59</c:v>
                </c:pt>
                <c:pt idx="25">
                  <c:v>56.35</c:v>
                </c:pt>
                <c:pt idx="26">
                  <c:v>41.15</c:v>
                </c:pt>
                <c:pt idx="27">
                  <c:v>41.85</c:v>
                </c:pt>
                <c:pt idx="28">
                  <c:v>44.55</c:v>
                </c:pt>
                <c:pt idx="29">
                  <c:v>45.25</c:v>
                </c:pt>
                <c:pt idx="30">
                  <c:v>43.45</c:v>
                </c:pt>
                <c:pt idx="31">
                  <c:v>39.450000000000003</c:v>
                </c:pt>
                <c:pt idx="32">
                  <c:v>32.4</c:v>
                </c:pt>
                <c:pt idx="33">
                  <c:v>32.5</c:v>
                </c:pt>
                <c:pt idx="34">
                  <c:v>34.700000000000003</c:v>
                </c:pt>
                <c:pt idx="35">
                  <c:v>54.85</c:v>
                </c:pt>
                <c:pt idx="36">
                  <c:v>57.8</c:v>
                </c:pt>
                <c:pt idx="37">
                  <c:v>54.8</c:v>
                </c:pt>
                <c:pt idx="38">
                  <c:v>42.8</c:v>
                </c:pt>
                <c:pt idx="39">
                  <c:v>43.3</c:v>
                </c:pt>
                <c:pt idx="40">
                  <c:v>46.7</c:v>
                </c:pt>
                <c:pt idx="41">
                  <c:v>45.45</c:v>
                </c:pt>
                <c:pt idx="42">
                  <c:v>43.7</c:v>
                </c:pt>
                <c:pt idx="43">
                  <c:v>39.65</c:v>
                </c:pt>
                <c:pt idx="44">
                  <c:v>32.9</c:v>
                </c:pt>
                <c:pt idx="45">
                  <c:v>32.950000000000003</c:v>
                </c:pt>
                <c:pt idx="46">
                  <c:v>34.700000000000003</c:v>
                </c:pt>
                <c:pt idx="47">
                  <c:v>53.75</c:v>
                </c:pt>
                <c:pt idx="48">
                  <c:v>56.55</c:v>
                </c:pt>
                <c:pt idx="49">
                  <c:v>54.05</c:v>
                </c:pt>
                <c:pt idx="50">
                  <c:v>43.15</c:v>
                </c:pt>
                <c:pt idx="51">
                  <c:v>43.55</c:v>
                </c:pt>
                <c:pt idx="52">
                  <c:v>46.8</c:v>
                </c:pt>
                <c:pt idx="53">
                  <c:v>45.55</c:v>
                </c:pt>
                <c:pt idx="54">
                  <c:v>43.5</c:v>
                </c:pt>
                <c:pt idx="55">
                  <c:v>39.4</c:v>
                </c:pt>
                <c:pt idx="56">
                  <c:v>32.549999999999997</c:v>
                </c:pt>
                <c:pt idx="57">
                  <c:v>32.700000000000003</c:v>
                </c:pt>
                <c:pt idx="58">
                  <c:v>34.799999999999997</c:v>
                </c:pt>
                <c:pt idx="59">
                  <c:v>53.5</c:v>
                </c:pt>
                <c:pt idx="60">
                  <c:v>55.9</c:v>
                </c:pt>
                <c:pt idx="61">
                  <c:v>53.55</c:v>
                </c:pt>
                <c:pt idx="62">
                  <c:v>43.05</c:v>
                </c:pt>
                <c:pt idx="63">
                  <c:v>43.5</c:v>
                </c:pt>
                <c:pt idx="64">
                  <c:v>46.85</c:v>
                </c:pt>
                <c:pt idx="65">
                  <c:v>45.95</c:v>
                </c:pt>
                <c:pt idx="66">
                  <c:v>43.8</c:v>
                </c:pt>
                <c:pt idx="67">
                  <c:v>39.700000000000003</c:v>
                </c:pt>
                <c:pt idx="68">
                  <c:v>33.15</c:v>
                </c:pt>
                <c:pt idx="69">
                  <c:v>33.299999999999997</c:v>
                </c:pt>
                <c:pt idx="70">
                  <c:v>34.85</c:v>
                </c:pt>
                <c:pt idx="71">
                  <c:v>52.55</c:v>
                </c:pt>
                <c:pt idx="72">
                  <c:v>55.15</c:v>
                </c:pt>
                <c:pt idx="73">
                  <c:v>52.8</c:v>
                </c:pt>
                <c:pt idx="74">
                  <c:v>43.25</c:v>
                </c:pt>
                <c:pt idx="75">
                  <c:v>43.7</c:v>
                </c:pt>
                <c:pt idx="76">
                  <c:v>47.2</c:v>
                </c:pt>
                <c:pt idx="77">
                  <c:v>47.49</c:v>
                </c:pt>
                <c:pt idx="78">
                  <c:v>45.31</c:v>
                </c:pt>
                <c:pt idx="79">
                  <c:v>41.05</c:v>
                </c:pt>
                <c:pt idx="80">
                  <c:v>34.229999999999997</c:v>
                </c:pt>
                <c:pt idx="81">
                  <c:v>34.369999999999997</c:v>
                </c:pt>
                <c:pt idx="82">
                  <c:v>36.15</c:v>
                </c:pt>
                <c:pt idx="83">
                  <c:v>54.37</c:v>
                </c:pt>
                <c:pt idx="84">
                  <c:v>57.01</c:v>
                </c:pt>
                <c:pt idx="85">
                  <c:v>54.58</c:v>
                </c:pt>
                <c:pt idx="86">
                  <c:v>44.77</c:v>
                </c:pt>
                <c:pt idx="87">
                  <c:v>45.22</c:v>
                </c:pt>
                <c:pt idx="88">
                  <c:v>48.73</c:v>
                </c:pt>
                <c:pt idx="89">
                  <c:v>48.79</c:v>
                </c:pt>
                <c:pt idx="90">
                  <c:v>46.55</c:v>
                </c:pt>
                <c:pt idx="91">
                  <c:v>42.18</c:v>
                </c:pt>
                <c:pt idx="92">
                  <c:v>35.17</c:v>
                </c:pt>
                <c:pt idx="93">
                  <c:v>35.32</c:v>
                </c:pt>
                <c:pt idx="94">
                  <c:v>37.14</c:v>
                </c:pt>
                <c:pt idx="95">
                  <c:v>55.86</c:v>
                </c:pt>
                <c:pt idx="96">
                  <c:v>58.57</c:v>
                </c:pt>
                <c:pt idx="97">
                  <c:v>56.08</c:v>
                </c:pt>
                <c:pt idx="98">
                  <c:v>46</c:v>
                </c:pt>
                <c:pt idx="99">
                  <c:v>46.46</c:v>
                </c:pt>
                <c:pt idx="100">
                  <c:v>50.06</c:v>
                </c:pt>
                <c:pt idx="101">
                  <c:v>50.58</c:v>
                </c:pt>
                <c:pt idx="102">
                  <c:v>48.26</c:v>
                </c:pt>
                <c:pt idx="103">
                  <c:v>43.72</c:v>
                </c:pt>
                <c:pt idx="104">
                  <c:v>36.450000000000003</c:v>
                </c:pt>
                <c:pt idx="105">
                  <c:v>36.61</c:v>
                </c:pt>
                <c:pt idx="106">
                  <c:v>38.5</c:v>
                </c:pt>
                <c:pt idx="107">
                  <c:v>57.91</c:v>
                </c:pt>
                <c:pt idx="108">
                  <c:v>58.57</c:v>
                </c:pt>
                <c:pt idx="109">
                  <c:v>56.08</c:v>
                </c:pt>
                <c:pt idx="110">
                  <c:v>46</c:v>
                </c:pt>
                <c:pt idx="111">
                  <c:v>46.46</c:v>
                </c:pt>
                <c:pt idx="112">
                  <c:v>50.06</c:v>
                </c:pt>
                <c:pt idx="113">
                  <c:v>50.58</c:v>
                </c:pt>
                <c:pt idx="114">
                  <c:v>48.26</c:v>
                </c:pt>
                <c:pt idx="115">
                  <c:v>43.72</c:v>
                </c:pt>
                <c:pt idx="116">
                  <c:v>36.450000000000003</c:v>
                </c:pt>
                <c:pt idx="117">
                  <c:v>36.61</c:v>
                </c:pt>
                <c:pt idx="118">
                  <c:v>38.5</c:v>
                </c:pt>
                <c:pt idx="119">
                  <c:v>57.91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02-4C63-8956-BCA3ABC5A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0643728"/>
        <c:axId val="790644056"/>
      </c:lineChart>
      <c:dateAx>
        <c:axId val="7906437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644056"/>
        <c:crosses val="autoZero"/>
        <c:auto val="1"/>
        <c:lblOffset val="100"/>
        <c:baseTimeUnit val="months"/>
      </c:dateAx>
      <c:valAx>
        <c:axId val="79064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64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NP-15 Off-peak Forward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7/8/2020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Sheet1!$A$2:$A$121</c:f>
              <c:numCache>
                <c:formatCode>mmm\-yy</c:formatCode>
                <c:ptCount val="120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  <c:pt idx="49">
                  <c:v>45536</c:v>
                </c:pt>
                <c:pt idx="50">
                  <c:v>45566</c:v>
                </c:pt>
                <c:pt idx="51">
                  <c:v>45597</c:v>
                </c:pt>
                <c:pt idx="52">
                  <c:v>45627</c:v>
                </c:pt>
                <c:pt idx="53">
                  <c:v>45658</c:v>
                </c:pt>
                <c:pt idx="54">
                  <c:v>45689</c:v>
                </c:pt>
                <c:pt idx="55">
                  <c:v>45717</c:v>
                </c:pt>
                <c:pt idx="56">
                  <c:v>45748</c:v>
                </c:pt>
                <c:pt idx="57">
                  <c:v>45778</c:v>
                </c:pt>
                <c:pt idx="58">
                  <c:v>45809</c:v>
                </c:pt>
                <c:pt idx="59">
                  <c:v>45839</c:v>
                </c:pt>
                <c:pt idx="60">
                  <c:v>45870</c:v>
                </c:pt>
                <c:pt idx="61">
                  <c:v>45901</c:v>
                </c:pt>
                <c:pt idx="62">
                  <c:v>45931</c:v>
                </c:pt>
                <c:pt idx="63">
                  <c:v>45962</c:v>
                </c:pt>
                <c:pt idx="64">
                  <c:v>45992</c:v>
                </c:pt>
                <c:pt idx="65">
                  <c:v>46023</c:v>
                </c:pt>
                <c:pt idx="66">
                  <c:v>46054</c:v>
                </c:pt>
                <c:pt idx="67">
                  <c:v>46082</c:v>
                </c:pt>
                <c:pt idx="68">
                  <c:v>46113</c:v>
                </c:pt>
                <c:pt idx="69">
                  <c:v>46143</c:v>
                </c:pt>
                <c:pt idx="70">
                  <c:v>46174</c:v>
                </c:pt>
                <c:pt idx="71">
                  <c:v>46204</c:v>
                </c:pt>
                <c:pt idx="72">
                  <c:v>46235</c:v>
                </c:pt>
                <c:pt idx="73">
                  <c:v>46266</c:v>
                </c:pt>
                <c:pt idx="74">
                  <c:v>46296</c:v>
                </c:pt>
                <c:pt idx="75">
                  <c:v>46327</c:v>
                </c:pt>
                <c:pt idx="76">
                  <c:v>46357</c:v>
                </c:pt>
                <c:pt idx="77">
                  <c:v>46388</c:v>
                </c:pt>
                <c:pt idx="78">
                  <c:v>46419</c:v>
                </c:pt>
                <c:pt idx="79">
                  <c:v>46447</c:v>
                </c:pt>
                <c:pt idx="80">
                  <c:v>46478</c:v>
                </c:pt>
                <c:pt idx="81">
                  <c:v>46508</c:v>
                </c:pt>
                <c:pt idx="82">
                  <c:v>46539</c:v>
                </c:pt>
                <c:pt idx="83">
                  <c:v>46569</c:v>
                </c:pt>
                <c:pt idx="84">
                  <c:v>46600</c:v>
                </c:pt>
                <c:pt idx="85">
                  <c:v>46631</c:v>
                </c:pt>
                <c:pt idx="86">
                  <c:v>46661</c:v>
                </c:pt>
                <c:pt idx="87">
                  <c:v>46692</c:v>
                </c:pt>
                <c:pt idx="88">
                  <c:v>46722</c:v>
                </c:pt>
                <c:pt idx="89">
                  <c:v>46753</c:v>
                </c:pt>
                <c:pt idx="90">
                  <c:v>46784</c:v>
                </c:pt>
                <c:pt idx="91">
                  <c:v>46813</c:v>
                </c:pt>
                <c:pt idx="92">
                  <c:v>46844</c:v>
                </c:pt>
                <c:pt idx="93">
                  <c:v>46874</c:v>
                </c:pt>
                <c:pt idx="94">
                  <c:v>46905</c:v>
                </c:pt>
                <c:pt idx="95">
                  <c:v>46935</c:v>
                </c:pt>
                <c:pt idx="96">
                  <c:v>46966</c:v>
                </c:pt>
                <c:pt idx="97">
                  <c:v>46997</c:v>
                </c:pt>
                <c:pt idx="98">
                  <c:v>47027</c:v>
                </c:pt>
                <c:pt idx="99">
                  <c:v>47058</c:v>
                </c:pt>
                <c:pt idx="100">
                  <c:v>47088</c:v>
                </c:pt>
                <c:pt idx="101">
                  <c:v>47119</c:v>
                </c:pt>
                <c:pt idx="102">
                  <c:v>47150</c:v>
                </c:pt>
                <c:pt idx="103">
                  <c:v>47178</c:v>
                </c:pt>
                <c:pt idx="104">
                  <c:v>47209</c:v>
                </c:pt>
                <c:pt idx="105">
                  <c:v>47239</c:v>
                </c:pt>
                <c:pt idx="106">
                  <c:v>47270</c:v>
                </c:pt>
                <c:pt idx="107">
                  <c:v>47300</c:v>
                </c:pt>
                <c:pt idx="108">
                  <c:v>47331</c:v>
                </c:pt>
                <c:pt idx="109">
                  <c:v>47362</c:v>
                </c:pt>
                <c:pt idx="110">
                  <c:v>47392</c:v>
                </c:pt>
                <c:pt idx="111">
                  <c:v>47423</c:v>
                </c:pt>
                <c:pt idx="112">
                  <c:v>47453</c:v>
                </c:pt>
                <c:pt idx="113">
                  <c:v>47484</c:v>
                </c:pt>
                <c:pt idx="114">
                  <c:v>47515</c:v>
                </c:pt>
                <c:pt idx="115">
                  <c:v>47543</c:v>
                </c:pt>
                <c:pt idx="116">
                  <c:v>47574</c:v>
                </c:pt>
                <c:pt idx="117">
                  <c:v>47604</c:v>
                </c:pt>
                <c:pt idx="118">
                  <c:v>47635</c:v>
                </c:pt>
                <c:pt idx="119">
                  <c:v>47665</c:v>
                </c:pt>
              </c:numCache>
            </c:numRef>
          </c:cat>
          <c:val>
            <c:numRef>
              <c:f>Sheet1!$B$2:$B$121</c:f>
              <c:numCache>
                <c:formatCode>General</c:formatCode>
                <c:ptCount val="120"/>
                <c:pt idx="0">
                  <c:v>26.75</c:v>
                </c:pt>
                <c:pt idx="1">
                  <c:v>28.6</c:v>
                </c:pt>
                <c:pt idx="2">
                  <c:v>28.7</c:v>
                </c:pt>
                <c:pt idx="3">
                  <c:v>33.299999999999997</c:v>
                </c:pt>
                <c:pt idx="4">
                  <c:v>38.049999999999997</c:v>
                </c:pt>
                <c:pt idx="5">
                  <c:v>40.4</c:v>
                </c:pt>
                <c:pt idx="6">
                  <c:v>36.450000000000003</c:v>
                </c:pt>
                <c:pt idx="7">
                  <c:v>27.6</c:v>
                </c:pt>
                <c:pt idx="8">
                  <c:v>23.95</c:v>
                </c:pt>
                <c:pt idx="9">
                  <c:v>22.6</c:v>
                </c:pt>
                <c:pt idx="10">
                  <c:v>29.5</c:v>
                </c:pt>
                <c:pt idx="11">
                  <c:v>31.65</c:v>
                </c:pt>
                <c:pt idx="12">
                  <c:v>33.9</c:v>
                </c:pt>
                <c:pt idx="13">
                  <c:v>33.5</c:v>
                </c:pt>
                <c:pt idx="14">
                  <c:v>32.200000000000003</c:v>
                </c:pt>
                <c:pt idx="15">
                  <c:v>33.049999999999997</c:v>
                </c:pt>
                <c:pt idx="16">
                  <c:v>40.700000000000003</c:v>
                </c:pt>
                <c:pt idx="17">
                  <c:v>40.700000000000003</c:v>
                </c:pt>
                <c:pt idx="18">
                  <c:v>38.299999999999997</c:v>
                </c:pt>
                <c:pt idx="19">
                  <c:v>32</c:v>
                </c:pt>
                <c:pt idx="20">
                  <c:v>22.85</c:v>
                </c:pt>
                <c:pt idx="21">
                  <c:v>21.8</c:v>
                </c:pt>
                <c:pt idx="22">
                  <c:v>23.1</c:v>
                </c:pt>
                <c:pt idx="23">
                  <c:v>30.1</c:v>
                </c:pt>
                <c:pt idx="24">
                  <c:v>32.15</c:v>
                </c:pt>
                <c:pt idx="25">
                  <c:v>32.049999999999997</c:v>
                </c:pt>
                <c:pt idx="26">
                  <c:v>34.85</c:v>
                </c:pt>
                <c:pt idx="27">
                  <c:v>35.700000000000003</c:v>
                </c:pt>
                <c:pt idx="28">
                  <c:v>37</c:v>
                </c:pt>
                <c:pt idx="29">
                  <c:v>39.950000000000003</c:v>
                </c:pt>
                <c:pt idx="30">
                  <c:v>36.299999999999997</c:v>
                </c:pt>
                <c:pt idx="31">
                  <c:v>33.200000000000003</c:v>
                </c:pt>
                <c:pt idx="32">
                  <c:v>22.75</c:v>
                </c:pt>
                <c:pt idx="33">
                  <c:v>21.9</c:v>
                </c:pt>
                <c:pt idx="34">
                  <c:v>23.35</c:v>
                </c:pt>
                <c:pt idx="35">
                  <c:v>32.6</c:v>
                </c:pt>
                <c:pt idx="36">
                  <c:v>35.4</c:v>
                </c:pt>
                <c:pt idx="37">
                  <c:v>34.1</c:v>
                </c:pt>
                <c:pt idx="38">
                  <c:v>31.75</c:v>
                </c:pt>
                <c:pt idx="39">
                  <c:v>33.15</c:v>
                </c:pt>
                <c:pt idx="40">
                  <c:v>35.5</c:v>
                </c:pt>
                <c:pt idx="41">
                  <c:v>38.049999999999997</c:v>
                </c:pt>
                <c:pt idx="42">
                  <c:v>35.1</c:v>
                </c:pt>
                <c:pt idx="43">
                  <c:v>31.5</c:v>
                </c:pt>
                <c:pt idx="44">
                  <c:v>22</c:v>
                </c:pt>
                <c:pt idx="45">
                  <c:v>21.3</c:v>
                </c:pt>
                <c:pt idx="46">
                  <c:v>22.5</c:v>
                </c:pt>
                <c:pt idx="47">
                  <c:v>33.15</c:v>
                </c:pt>
                <c:pt idx="48">
                  <c:v>35.5</c:v>
                </c:pt>
                <c:pt idx="49">
                  <c:v>35.049999999999997</c:v>
                </c:pt>
                <c:pt idx="50">
                  <c:v>30.45</c:v>
                </c:pt>
                <c:pt idx="51">
                  <c:v>31.7</c:v>
                </c:pt>
                <c:pt idx="52">
                  <c:v>35.1</c:v>
                </c:pt>
                <c:pt idx="53">
                  <c:v>37.35</c:v>
                </c:pt>
                <c:pt idx="54">
                  <c:v>34.950000000000003</c:v>
                </c:pt>
                <c:pt idx="55">
                  <c:v>31.15</c:v>
                </c:pt>
                <c:pt idx="56">
                  <c:v>21.3</c:v>
                </c:pt>
                <c:pt idx="57">
                  <c:v>20.5</c:v>
                </c:pt>
                <c:pt idx="58">
                  <c:v>21.65</c:v>
                </c:pt>
                <c:pt idx="59">
                  <c:v>32.35</c:v>
                </c:pt>
                <c:pt idx="60">
                  <c:v>34.75</c:v>
                </c:pt>
                <c:pt idx="61">
                  <c:v>34.5</c:v>
                </c:pt>
                <c:pt idx="62">
                  <c:v>30</c:v>
                </c:pt>
                <c:pt idx="63">
                  <c:v>31.1</c:v>
                </c:pt>
                <c:pt idx="64">
                  <c:v>34.75</c:v>
                </c:pt>
                <c:pt idx="65">
                  <c:v>38.549999999999997</c:v>
                </c:pt>
                <c:pt idx="66">
                  <c:v>36.25</c:v>
                </c:pt>
                <c:pt idx="67">
                  <c:v>32.049999999999997</c:v>
                </c:pt>
                <c:pt idx="68">
                  <c:v>22.1</c:v>
                </c:pt>
                <c:pt idx="69">
                  <c:v>21.4</c:v>
                </c:pt>
                <c:pt idx="70">
                  <c:v>22.45</c:v>
                </c:pt>
                <c:pt idx="71">
                  <c:v>33.85</c:v>
                </c:pt>
                <c:pt idx="72">
                  <c:v>36.549999999999997</c:v>
                </c:pt>
                <c:pt idx="73">
                  <c:v>36.200000000000003</c:v>
                </c:pt>
                <c:pt idx="74">
                  <c:v>31</c:v>
                </c:pt>
                <c:pt idx="75">
                  <c:v>31.9</c:v>
                </c:pt>
                <c:pt idx="76">
                  <c:v>35.15</c:v>
                </c:pt>
                <c:pt idx="77">
                  <c:v>37.9</c:v>
                </c:pt>
                <c:pt idx="78">
                  <c:v>35.450000000000003</c:v>
                </c:pt>
                <c:pt idx="79">
                  <c:v>31.6</c:v>
                </c:pt>
                <c:pt idx="80">
                  <c:v>21.7</c:v>
                </c:pt>
                <c:pt idx="81">
                  <c:v>21.05</c:v>
                </c:pt>
                <c:pt idx="82">
                  <c:v>22.1</c:v>
                </c:pt>
                <c:pt idx="83">
                  <c:v>33.5</c:v>
                </c:pt>
                <c:pt idx="84">
                  <c:v>36</c:v>
                </c:pt>
                <c:pt idx="85">
                  <c:v>35.65</c:v>
                </c:pt>
                <c:pt idx="86">
                  <c:v>30.4</c:v>
                </c:pt>
                <c:pt idx="87">
                  <c:v>31.45</c:v>
                </c:pt>
                <c:pt idx="88">
                  <c:v>34.700000000000003</c:v>
                </c:pt>
                <c:pt idx="89">
                  <c:v>37.700000000000003</c:v>
                </c:pt>
                <c:pt idx="90">
                  <c:v>35.25</c:v>
                </c:pt>
                <c:pt idx="91">
                  <c:v>31.2</c:v>
                </c:pt>
                <c:pt idx="92">
                  <c:v>21.5</c:v>
                </c:pt>
                <c:pt idx="93">
                  <c:v>20.85</c:v>
                </c:pt>
                <c:pt idx="94">
                  <c:v>21.9</c:v>
                </c:pt>
                <c:pt idx="95">
                  <c:v>33.25</c:v>
                </c:pt>
                <c:pt idx="96">
                  <c:v>35.75</c:v>
                </c:pt>
                <c:pt idx="97">
                  <c:v>35.450000000000003</c:v>
                </c:pt>
                <c:pt idx="98">
                  <c:v>30.1</c:v>
                </c:pt>
                <c:pt idx="99">
                  <c:v>31.15</c:v>
                </c:pt>
                <c:pt idx="100">
                  <c:v>34.4</c:v>
                </c:pt>
                <c:pt idx="101">
                  <c:v>38.950000000000003</c:v>
                </c:pt>
                <c:pt idx="102">
                  <c:v>36.450000000000003</c:v>
                </c:pt>
                <c:pt idx="103">
                  <c:v>32.270000000000003</c:v>
                </c:pt>
                <c:pt idx="104">
                  <c:v>22.22</c:v>
                </c:pt>
                <c:pt idx="105">
                  <c:v>21.55</c:v>
                </c:pt>
                <c:pt idx="106">
                  <c:v>25.92</c:v>
                </c:pt>
                <c:pt idx="107">
                  <c:v>39.880000000000003</c:v>
                </c:pt>
                <c:pt idx="108">
                  <c:v>41.79</c:v>
                </c:pt>
                <c:pt idx="109">
                  <c:v>40.630000000000003</c:v>
                </c:pt>
                <c:pt idx="110">
                  <c:v>34.18</c:v>
                </c:pt>
                <c:pt idx="111">
                  <c:v>34.69</c:v>
                </c:pt>
                <c:pt idx="112">
                  <c:v>38.65</c:v>
                </c:pt>
                <c:pt idx="113">
                  <c:v>42.12</c:v>
                </c:pt>
                <c:pt idx="114">
                  <c:v>40.42</c:v>
                </c:pt>
                <c:pt idx="115">
                  <c:v>36.68</c:v>
                </c:pt>
                <c:pt idx="116">
                  <c:v>26.01</c:v>
                </c:pt>
                <c:pt idx="117">
                  <c:v>26.17</c:v>
                </c:pt>
                <c:pt idx="118">
                  <c:v>27.01</c:v>
                </c:pt>
                <c:pt idx="119">
                  <c:v>41.56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02-4C63-8956-BCA3ABC5AD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7/8/2019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Sheet1!$A$2:$A$121</c:f>
              <c:numCache>
                <c:formatCode>mmm\-yy</c:formatCode>
                <c:ptCount val="120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  <c:pt idx="37">
                  <c:v>45170</c:v>
                </c:pt>
                <c:pt idx="38">
                  <c:v>45200</c:v>
                </c:pt>
                <c:pt idx="39">
                  <c:v>45231</c:v>
                </c:pt>
                <c:pt idx="40">
                  <c:v>45261</c:v>
                </c:pt>
                <c:pt idx="41">
                  <c:v>45292</c:v>
                </c:pt>
                <c:pt idx="42">
                  <c:v>45323</c:v>
                </c:pt>
                <c:pt idx="43">
                  <c:v>45352</c:v>
                </c:pt>
                <c:pt idx="44">
                  <c:v>45383</c:v>
                </c:pt>
                <c:pt idx="45">
                  <c:v>45413</c:v>
                </c:pt>
                <c:pt idx="46">
                  <c:v>45444</c:v>
                </c:pt>
                <c:pt idx="47">
                  <c:v>45474</c:v>
                </c:pt>
                <c:pt idx="48">
                  <c:v>45505</c:v>
                </c:pt>
                <c:pt idx="49">
                  <c:v>45536</c:v>
                </c:pt>
                <c:pt idx="50">
                  <c:v>45566</c:v>
                </c:pt>
                <c:pt idx="51">
                  <c:v>45597</c:v>
                </c:pt>
                <c:pt idx="52">
                  <c:v>45627</c:v>
                </c:pt>
                <c:pt idx="53">
                  <c:v>45658</c:v>
                </c:pt>
                <c:pt idx="54">
                  <c:v>45689</c:v>
                </c:pt>
                <c:pt idx="55">
                  <c:v>45717</c:v>
                </c:pt>
                <c:pt idx="56">
                  <c:v>45748</c:v>
                </c:pt>
                <c:pt idx="57">
                  <c:v>45778</c:v>
                </c:pt>
                <c:pt idx="58">
                  <c:v>45809</c:v>
                </c:pt>
                <c:pt idx="59">
                  <c:v>45839</c:v>
                </c:pt>
                <c:pt idx="60">
                  <c:v>45870</c:v>
                </c:pt>
                <c:pt idx="61">
                  <c:v>45901</c:v>
                </c:pt>
                <c:pt idx="62">
                  <c:v>45931</c:v>
                </c:pt>
                <c:pt idx="63">
                  <c:v>45962</c:v>
                </c:pt>
                <c:pt idx="64">
                  <c:v>45992</c:v>
                </c:pt>
                <c:pt idx="65">
                  <c:v>46023</c:v>
                </c:pt>
                <c:pt idx="66">
                  <c:v>46054</c:v>
                </c:pt>
                <c:pt idx="67">
                  <c:v>46082</c:v>
                </c:pt>
                <c:pt idx="68">
                  <c:v>46113</c:v>
                </c:pt>
                <c:pt idx="69">
                  <c:v>46143</c:v>
                </c:pt>
                <c:pt idx="70">
                  <c:v>46174</c:v>
                </c:pt>
                <c:pt idx="71">
                  <c:v>46204</c:v>
                </c:pt>
                <c:pt idx="72">
                  <c:v>46235</c:v>
                </c:pt>
                <c:pt idx="73">
                  <c:v>46266</c:v>
                </c:pt>
                <c:pt idx="74">
                  <c:v>46296</c:v>
                </c:pt>
                <c:pt idx="75">
                  <c:v>46327</c:v>
                </c:pt>
                <c:pt idx="76">
                  <c:v>46357</c:v>
                </c:pt>
                <c:pt idx="77">
                  <c:v>46388</c:v>
                </c:pt>
                <c:pt idx="78">
                  <c:v>46419</c:v>
                </c:pt>
                <c:pt idx="79">
                  <c:v>46447</c:v>
                </c:pt>
                <c:pt idx="80">
                  <c:v>46478</c:v>
                </c:pt>
                <c:pt idx="81">
                  <c:v>46508</c:v>
                </c:pt>
                <c:pt idx="82">
                  <c:v>46539</c:v>
                </c:pt>
                <c:pt idx="83">
                  <c:v>46569</c:v>
                </c:pt>
                <c:pt idx="84">
                  <c:v>46600</c:v>
                </c:pt>
                <c:pt idx="85">
                  <c:v>46631</c:v>
                </c:pt>
                <c:pt idx="86">
                  <c:v>46661</c:v>
                </c:pt>
                <c:pt idx="87">
                  <c:v>46692</c:v>
                </c:pt>
                <c:pt idx="88">
                  <c:v>46722</c:v>
                </c:pt>
                <c:pt idx="89">
                  <c:v>46753</c:v>
                </c:pt>
                <c:pt idx="90">
                  <c:v>46784</c:v>
                </c:pt>
                <c:pt idx="91">
                  <c:v>46813</c:v>
                </c:pt>
                <c:pt idx="92">
                  <c:v>46844</c:v>
                </c:pt>
                <c:pt idx="93">
                  <c:v>46874</c:v>
                </c:pt>
                <c:pt idx="94">
                  <c:v>46905</c:v>
                </c:pt>
                <c:pt idx="95">
                  <c:v>46935</c:v>
                </c:pt>
                <c:pt idx="96">
                  <c:v>46966</c:v>
                </c:pt>
                <c:pt idx="97">
                  <c:v>46997</c:v>
                </c:pt>
                <c:pt idx="98">
                  <c:v>47027</c:v>
                </c:pt>
                <c:pt idx="99">
                  <c:v>47058</c:v>
                </c:pt>
                <c:pt idx="100">
                  <c:v>47088</c:v>
                </c:pt>
                <c:pt idx="101">
                  <c:v>47119</c:v>
                </c:pt>
                <c:pt idx="102">
                  <c:v>47150</c:v>
                </c:pt>
                <c:pt idx="103">
                  <c:v>47178</c:v>
                </c:pt>
                <c:pt idx="104">
                  <c:v>47209</c:v>
                </c:pt>
                <c:pt idx="105">
                  <c:v>47239</c:v>
                </c:pt>
                <c:pt idx="106">
                  <c:v>47270</c:v>
                </c:pt>
                <c:pt idx="107">
                  <c:v>47300</c:v>
                </c:pt>
                <c:pt idx="108">
                  <c:v>47331</c:v>
                </c:pt>
                <c:pt idx="109">
                  <c:v>47362</c:v>
                </c:pt>
                <c:pt idx="110">
                  <c:v>47392</c:v>
                </c:pt>
                <c:pt idx="111">
                  <c:v>47423</c:v>
                </c:pt>
                <c:pt idx="112">
                  <c:v>47453</c:v>
                </c:pt>
                <c:pt idx="113">
                  <c:v>47484</c:v>
                </c:pt>
                <c:pt idx="114">
                  <c:v>47515</c:v>
                </c:pt>
                <c:pt idx="115">
                  <c:v>47543</c:v>
                </c:pt>
                <c:pt idx="116">
                  <c:v>47574</c:v>
                </c:pt>
                <c:pt idx="117">
                  <c:v>47604</c:v>
                </c:pt>
                <c:pt idx="118">
                  <c:v>47635</c:v>
                </c:pt>
                <c:pt idx="119">
                  <c:v>47665</c:v>
                </c:pt>
              </c:numCache>
            </c:numRef>
          </c:cat>
          <c:val>
            <c:numRef>
              <c:f>Sheet1!$C$2:$C$121</c:f>
              <c:numCache>
                <c:formatCode>General</c:formatCode>
                <c:ptCount val="120"/>
                <c:pt idx="0">
                  <c:v>36.700000000000003</c:v>
                </c:pt>
                <c:pt idx="1">
                  <c:v>32</c:v>
                </c:pt>
                <c:pt idx="2">
                  <c:v>34.15</c:v>
                </c:pt>
                <c:pt idx="3">
                  <c:v>34.799999999999997</c:v>
                </c:pt>
                <c:pt idx="4">
                  <c:v>36.25</c:v>
                </c:pt>
                <c:pt idx="5">
                  <c:v>40.35</c:v>
                </c:pt>
                <c:pt idx="6">
                  <c:v>37.75</c:v>
                </c:pt>
                <c:pt idx="7">
                  <c:v>34.200000000000003</c:v>
                </c:pt>
                <c:pt idx="8">
                  <c:v>24.4</c:v>
                </c:pt>
                <c:pt idx="9">
                  <c:v>23.65</c:v>
                </c:pt>
                <c:pt idx="10">
                  <c:v>25.1</c:v>
                </c:pt>
                <c:pt idx="11">
                  <c:v>40.9</c:v>
                </c:pt>
                <c:pt idx="12">
                  <c:v>43.75</c:v>
                </c:pt>
                <c:pt idx="13">
                  <c:v>42.35</c:v>
                </c:pt>
                <c:pt idx="14">
                  <c:v>35.9</c:v>
                </c:pt>
                <c:pt idx="15">
                  <c:v>36.65</c:v>
                </c:pt>
                <c:pt idx="16">
                  <c:v>39.25</c:v>
                </c:pt>
                <c:pt idx="17">
                  <c:v>39.200000000000003</c:v>
                </c:pt>
                <c:pt idx="18">
                  <c:v>36.9</c:v>
                </c:pt>
                <c:pt idx="19">
                  <c:v>33.25</c:v>
                </c:pt>
                <c:pt idx="20">
                  <c:v>27.15</c:v>
                </c:pt>
                <c:pt idx="21">
                  <c:v>26.25</c:v>
                </c:pt>
                <c:pt idx="22">
                  <c:v>28.25</c:v>
                </c:pt>
                <c:pt idx="23">
                  <c:v>42.45</c:v>
                </c:pt>
                <c:pt idx="24">
                  <c:v>45.55</c:v>
                </c:pt>
                <c:pt idx="25">
                  <c:v>44.55</c:v>
                </c:pt>
                <c:pt idx="26">
                  <c:v>37.75</c:v>
                </c:pt>
                <c:pt idx="27">
                  <c:v>38.700000000000003</c:v>
                </c:pt>
                <c:pt idx="28">
                  <c:v>41.15</c:v>
                </c:pt>
                <c:pt idx="29">
                  <c:v>41.2</c:v>
                </c:pt>
                <c:pt idx="30">
                  <c:v>38.5</c:v>
                </c:pt>
                <c:pt idx="31">
                  <c:v>34.700000000000003</c:v>
                </c:pt>
                <c:pt idx="32">
                  <c:v>28.7</c:v>
                </c:pt>
                <c:pt idx="33">
                  <c:v>27.75</c:v>
                </c:pt>
                <c:pt idx="34">
                  <c:v>29.85</c:v>
                </c:pt>
                <c:pt idx="35">
                  <c:v>42.55</c:v>
                </c:pt>
                <c:pt idx="36">
                  <c:v>45.8</c:v>
                </c:pt>
                <c:pt idx="37">
                  <c:v>44.05</c:v>
                </c:pt>
                <c:pt idx="38">
                  <c:v>38</c:v>
                </c:pt>
                <c:pt idx="39">
                  <c:v>39.049999999999997</c:v>
                </c:pt>
                <c:pt idx="40">
                  <c:v>41.35</c:v>
                </c:pt>
                <c:pt idx="41">
                  <c:v>42.1</c:v>
                </c:pt>
                <c:pt idx="42">
                  <c:v>39.1</c:v>
                </c:pt>
                <c:pt idx="43">
                  <c:v>35</c:v>
                </c:pt>
                <c:pt idx="44">
                  <c:v>29.35</c:v>
                </c:pt>
                <c:pt idx="45">
                  <c:v>28.45</c:v>
                </c:pt>
                <c:pt idx="46">
                  <c:v>30.55</c:v>
                </c:pt>
                <c:pt idx="47">
                  <c:v>42.35</c:v>
                </c:pt>
                <c:pt idx="48">
                  <c:v>45.25</c:v>
                </c:pt>
                <c:pt idx="49">
                  <c:v>44.25</c:v>
                </c:pt>
                <c:pt idx="50">
                  <c:v>38.4</c:v>
                </c:pt>
                <c:pt idx="51">
                  <c:v>39.799999999999997</c:v>
                </c:pt>
                <c:pt idx="52">
                  <c:v>43.2</c:v>
                </c:pt>
                <c:pt idx="53">
                  <c:v>42.4</c:v>
                </c:pt>
                <c:pt idx="54">
                  <c:v>39.549999999999997</c:v>
                </c:pt>
                <c:pt idx="55">
                  <c:v>35.25</c:v>
                </c:pt>
                <c:pt idx="56">
                  <c:v>29.5</c:v>
                </c:pt>
                <c:pt idx="57">
                  <c:v>28.55</c:v>
                </c:pt>
                <c:pt idx="58">
                  <c:v>30.65</c:v>
                </c:pt>
                <c:pt idx="59">
                  <c:v>41.9</c:v>
                </c:pt>
                <c:pt idx="60">
                  <c:v>45.1</c:v>
                </c:pt>
                <c:pt idx="61">
                  <c:v>43.9</c:v>
                </c:pt>
                <c:pt idx="62">
                  <c:v>39.1</c:v>
                </c:pt>
                <c:pt idx="63">
                  <c:v>40.1</c:v>
                </c:pt>
                <c:pt idx="64">
                  <c:v>43.65</c:v>
                </c:pt>
                <c:pt idx="65">
                  <c:v>42.6</c:v>
                </c:pt>
                <c:pt idx="66">
                  <c:v>39.700000000000003</c:v>
                </c:pt>
                <c:pt idx="67">
                  <c:v>35.75</c:v>
                </c:pt>
                <c:pt idx="68">
                  <c:v>29.8</c:v>
                </c:pt>
                <c:pt idx="69">
                  <c:v>28.9</c:v>
                </c:pt>
                <c:pt idx="70">
                  <c:v>31.05</c:v>
                </c:pt>
                <c:pt idx="71">
                  <c:v>42.2</c:v>
                </c:pt>
                <c:pt idx="72">
                  <c:v>45.4</c:v>
                </c:pt>
                <c:pt idx="73">
                  <c:v>44.1</c:v>
                </c:pt>
                <c:pt idx="74">
                  <c:v>39.450000000000003</c:v>
                </c:pt>
                <c:pt idx="75">
                  <c:v>40.4</c:v>
                </c:pt>
                <c:pt idx="76">
                  <c:v>43.6</c:v>
                </c:pt>
                <c:pt idx="77">
                  <c:v>44.01</c:v>
                </c:pt>
                <c:pt idx="78">
                  <c:v>41.06</c:v>
                </c:pt>
                <c:pt idx="79">
                  <c:v>37</c:v>
                </c:pt>
                <c:pt idx="80">
                  <c:v>30.76</c:v>
                </c:pt>
                <c:pt idx="81">
                  <c:v>29.9</c:v>
                </c:pt>
                <c:pt idx="82">
                  <c:v>32.14</c:v>
                </c:pt>
                <c:pt idx="83">
                  <c:v>43.74</c:v>
                </c:pt>
                <c:pt idx="84">
                  <c:v>46.92</c:v>
                </c:pt>
                <c:pt idx="85">
                  <c:v>45.52</c:v>
                </c:pt>
                <c:pt idx="86">
                  <c:v>40.840000000000003</c:v>
                </c:pt>
                <c:pt idx="87">
                  <c:v>41.78</c:v>
                </c:pt>
                <c:pt idx="88">
                  <c:v>45.03</c:v>
                </c:pt>
                <c:pt idx="89">
                  <c:v>45.22</c:v>
                </c:pt>
                <c:pt idx="90">
                  <c:v>42.19</c:v>
                </c:pt>
                <c:pt idx="91">
                  <c:v>38.01</c:v>
                </c:pt>
                <c:pt idx="92">
                  <c:v>31.61</c:v>
                </c:pt>
                <c:pt idx="93">
                  <c:v>30.72</c:v>
                </c:pt>
                <c:pt idx="94">
                  <c:v>33.020000000000003</c:v>
                </c:pt>
                <c:pt idx="95">
                  <c:v>44.94</c:v>
                </c:pt>
                <c:pt idx="96">
                  <c:v>48.21</c:v>
                </c:pt>
                <c:pt idx="97">
                  <c:v>46.77</c:v>
                </c:pt>
                <c:pt idx="98">
                  <c:v>41.96</c:v>
                </c:pt>
                <c:pt idx="99">
                  <c:v>42.92</c:v>
                </c:pt>
                <c:pt idx="100">
                  <c:v>46.27</c:v>
                </c:pt>
                <c:pt idx="101">
                  <c:v>46.87</c:v>
                </c:pt>
                <c:pt idx="102">
                  <c:v>43.73</c:v>
                </c:pt>
                <c:pt idx="103">
                  <c:v>39.4</c:v>
                </c:pt>
                <c:pt idx="104">
                  <c:v>32.76</c:v>
                </c:pt>
                <c:pt idx="105">
                  <c:v>31.84</c:v>
                </c:pt>
                <c:pt idx="106">
                  <c:v>38.5</c:v>
                </c:pt>
                <c:pt idx="107">
                  <c:v>57.91</c:v>
                </c:pt>
                <c:pt idx="108">
                  <c:v>58.57</c:v>
                </c:pt>
                <c:pt idx="109">
                  <c:v>56.08</c:v>
                </c:pt>
                <c:pt idx="110">
                  <c:v>46</c:v>
                </c:pt>
                <c:pt idx="111">
                  <c:v>46.46</c:v>
                </c:pt>
                <c:pt idx="112">
                  <c:v>50.06</c:v>
                </c:pt>
                <c:pt idx="113">
                  <c:v>50.58</c:v>
                </c:pt>
                <c:pt idx="114">
                  <c:v>48.26</c:v>
                </c:pt>
                <c:pt idx="115">
                  <c:v>43.72</c:v>
                </c:pt>
                <c:pt idx="116">
                  <c:v>36.450000000000003</c:v>
                </c:pt>
                <c:pt idx="117">
                  <c:v>36.61</c:v>
                </c:pt>
                <c:pt idx="118">
                  <c:v>38.5</c:v>
                </c:pt>
                <c:pt idx="119">
                  <c:v>57.91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02-4C63-8956-BCA3ABC5A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0643728"/>
        <c:axId val="790644056"/>
      </c:lineChart>
      <c:dateAx>
        <c:axId val="7906437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644056"/>
        <c:crosses val="autoZero"/>
        <c:auto val="1"/>
        <c:lblOffset val="100"/>
        <c:baseTimeUnit val="months"/>
      </c:dateAx>
      <c:valAx>
        <c:axId val="79064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64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Historical Pricing</a:t>
            </a:r>
          </a:p>
        </c:rich>
      </c:tx>
      <c:layout>
        <c:manualLayout>
          <c:xMode val="edge"/>
          <c:yMode val="edge"/>
          <c:x val="0.22132983899272196"/>
          <c:y val="2.1692684128043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shade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PCC1</c:v>
                </c:pt>
                <c:pt idx="1">
                  <c:v>PCC2</c:v>
                </c:pt>
              </c:strCache>
            </c:strRef>
          </c:cat>
          <c:val>
            <c:numRef>
              <c:f>Sheet1!$B$2:$B$3</c:f>
              <c:numCache>
                <c:formatCode>"$"#,##0.00</c:formatCode>
                <c:ptCount val="2"/>
                <c:pt idx="0">
                  <c:v>13.55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E-4D06-9DAC-7957AF7776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shade val="8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PCC1</c:v>
                </c:pt>
                <c:pt idx="1">
                  <c:v>PCC2</c:v>
                </c:pt>
              </c:strCache>
            </c:strRef>
          </c:cat>
          <c:val>
            <c:numRef>
              <c:f>Sheet1!$C$2:$C$3</c:f>
              <c:numCache>
                <c:formatCode>"$"#,##0.00</c:formatCode>
                <c:ptCount val="2"/>
                <c:pt idx="0">
                  <c:v>15.3</c:v>
                </c:pt>
                <c:pt idx="1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E-4D06-9DAC-7957AF7776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tint val="8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PCC1</c:v>
                </c:pt>
                <c:pt idx="1">
                  <c:v>PCC2</c:v>
                </c:pt>
              </c:strCache>
            </c:strRef>
          </c:cat>
          <c:val>
            <c:numRef>
              <c:f>Sheet1!$D$2:$D$3</c:f>
              <c:numCache>
                <c:formatCode>"$"#,##0.00</c:formatCode>
                <c:ptCount val="2"/>
                <c:pt idx="0">
                  <c:v>16.05</c:v>
                </c:pt>
                <c:pt idx="1">
                  <c:v>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E-4D06-9DAC-7957AF7776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tint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PCC1</c:v>
                </c:pt>
                <c:pt idx="1">
                  <c:v>PCC2</c:v>
                </c:pt>
              </c:strCache>
            </c:strRef>
          </c:cat>
          <c:val>
            <c:numRef>
              <c:f>Sheet1!$E$2:$E$3</c:f>
              <c:numCache>
                <c:formatCode>"$"#,##0.00</c:formatCode>
                <c:ptCount val="2"/>
                <c:pt idx="0">
                  <c:v>17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5E-4D06-9DAC-7957AF7776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32624048"/>
        <c:axId val="732625688"/>
      </c:barChart>
      <c:catAx>
        <c:axId val="73262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625688"/>
        <c:crosses val="autoZero"/>
        <c:auto val="1"/>
        <c:lblAlgn val="ctr"/>
        <c:lblOffset val="100"/>
        <c:noMultiLvlLbl val="0"/>
      </c:catAx>
      <c:valAx>
        <c:axId val="7326256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73262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Historical Pricing</a:t>
            </a:r>
          </a:p>
        </c:rich>
      </c:tx>
      <c:layout>
        <c:manualLayout>
          <c:xMode val="edge"/>
          <c:yMode val="edge"/>
          <c:x val="0.22132983899272196"/>
          <c:y val="2.1692684128043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shade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LOCAL</c:v>
                </c:pt>
                <c:pt idx="1">
                  <c:v>FLEX/SYSTEM</c:v>
                </c:pt>
              </c:strCache>
            </c:strRef>
          </c:cat>
          <c:val>
            <c:numRef>
              <c:f>Sheet1!$B$2:$B$3</c:f>
              <c:numCache>
                <c:formatCode>"$"#,##0.00</c:formatCode>
                <c:ptCount val="2"/>
                <c:pt idx="0">
                  <c:v>3.48</c:v>
                </c:pt>
                <c:pt idx="1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E-4D06-9DAC-7957AF7776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shade val="8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LOCAL</c:v>
                </c:pt>
                <c:pt idx="1">
                  <c:v>FLEX/SYSTEM</c:v>
                </c:pt>
              </c:strCache>
            </c:strRef>
          </c:cat>
          <c:val>
            <c:numRef>
              <c:f>Sheet1!$C$2:$C$3</c:f>
              <c:numCache>
                <c:formatCode>"$"#,##0.00</c:formatCode>
                <c:ptCount val="2"/>
                <c:pt idx="0">
                  <c:v>3.17</c:v>
                </c:pt>
                <c:pt idx="1">
                  <c:v>3.46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E-4D06-9DAC-7957AF7776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tint val="8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LOCAL</c:v>
                </c:pt>
                <c:pt idx="1">
                  <c:v>FLEX/SYSTEM</c:v>
                </c:pt>
              </c:strCache>
            </c:strRef>
          </c:cat>
          <c:val>
            <c:numRef>
              <c:f>Sheet1!$D$2:$D$3</c:f>
              <c:numCache>
                <c:formatCode>"$"#,##0.00</c:formatCode>
                <c:ptCount val="2"/>
                <c:pt idx="0">
                  <c:v>6.9</c:v>
                </c:pt>
                <c:pt idx="1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E-4D06-9DAC-7957AF7776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tint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LOCAL</c:v>
                </c:pt>
                <c:pt idx="1">
                  <c:v>FLEX/SYSTEM</c:v>
                </c:pt>
              </c:strCache>
            </c:strRef>
          </c:cat>
          <c:val>
            <c:numRef>
              <c:f>Sheet1!$E$2:$E$3</c:f>
              <c:numCache>
                <c:formatCode>"$"#,##0.00</c:formatCode>
                <c:ptCount val="2"/>
                <c:pt idx="0">
                  <c:v>7.58</c:v>
                </c:pt>
                <c:pt idx="1">
                  <c:v>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5E-4D06-9DAC-7957AF7776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32624048"/>
        <c:axId val="732625688"/>
      </c:barChart>
      <c:catAx>
        <c:axId val="73262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625688"/>
        <c:crosses val="autoZero"/>
        <c:auto val="1"/>
        <c:lblAlgn val="ctr"/>
        <c:lblOffset val="100"/>
        <c:noMultiLvlLbl val="0"/>
      </c:catAx>
      <c:valAx>
        <c:axId val="7326256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73262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8d0814a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8d0814a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716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82d386cf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82d386cf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8d0814a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8d0814a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090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8d0814a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8d0814a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87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90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d8d0814a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d8d0814a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8d0814a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8d0814a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8d0814a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8d0814a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948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8d0814a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8d0814a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841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8d0814a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8d0814a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622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d8d0814a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d8d0814a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d8d0814a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d8d0814a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4935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8d0814a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8d0814a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299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ydro 1" type="title">
  <p:cSld name="TITLE">
    <p:bg>
      <p:bgPr>
        <a:solidFill>
          <a:srgbClr val="000000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0" y="0"/>
            <a:ext cx="91440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tx1"/>
                </a:solidFill>
              </a:defRPr>
            </a:lvl1pPr>
            <a:lvl2pPr lvl="1">
              <a:buNone/>
              <a:defRPr sz="1300">
                <a:solidFill>
                  <a:schemeClr val="tx1"/>
                </a:solidFill>
              </a:defRPr>
            </a:lvl2pPr>
            <a:lvl3pPr lvl="2">
              <a:buNone/>
              <a:defRPr sz="1300">
                <a:solidFill>
                  <a:schemeClr val="tx1"/>
                </a:solidFill>
              </a:defRPr>
            </a:lvl3pPr>
            <a:lvl4pPr lvl="3">
              <a:buNone/>
              <a:defRPr sz="1300">
                <a:solidFill>
                  <a:schemeClr val="tx1"/>
                </a:solidFill>
              </a:defRPr>
            </a:lvl4pPr>
            <a:lvl5pPr lvl="4">
              <a:buNone/>
              <a:defRPr sz="1300">
                <a:solidFill>
                  <a:schemeClr val="tx1"/>
                </a:solidFill>
              </a:defRPr>
            </a:lvl5pPr>
            <a:lvl6pPr lvl="5">
              <a:buNone/>
              <a:defRPr sz="1300">
                <a:solidFill>
                  <a:schemeClr val="tx1"/>
                </a:solidFill>
              </a:defRPr>
            </a:lvl6pPr>
            <a:lvl7pPr lvl="6">
              <a:buNone/>
              <a:defRPr sz="1300">
                <a:solidFill>
                  <a:schemeClr val="tx1"/>
                </a:solidFill>
              </a:defRPr>
            </a:lvl7pPr>
            <a:lvl8pPr lvl="7">
              <a:buNone/>
              <a:defRPr sz="1300">
                <a:solidFill>
                  <a:schemeClr val="tx1"/>
                </a:solidFill>
              </a:defRPr>
            </a:lvl8pPr>
            <a:lvl9pPr lvl="8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0" name="Google Shape;10;p2"/>
          <p:cNvSpPr txBox="1"/>
          <p:nvPr/>
        </p:nvSpPr>
        <p:spPr>
          <a:xfrm>
            <a:off x="83375" y="4663225"/>
            <a:ext cx="231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© 2020 PILOT POWER GROUP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https://WWW.PILOTPOWERGROUP.COM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CUSTOM">
    <p:bg>
      <p:bgPr>
        <a:solidFill>
          <a:srgbClr val="0000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13" name="Google Shape;13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7739025" y="4729213"/>
            <a:ext cx="1266825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CUSTOM_8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tx1"/>
                </a:solidFill>
              </a:defRPr>
            </a:lvl1pPr>
            <a:lvl2pPr lvl="1">
              <a:buNone/>
              <a:defRPr sz="1300">
                <a:solidFill>
                  <a:schemeClr val="tx1"/>
                </a:solidFill>
              </a:defRPr>
            </a:lvl2pPr>
            <a:lvl3pPr lvl="2">
              <a:buNone/>
              <a:defRPr sz="1300">
                <a:solidFill>
                  <a:schemeClr val="tx1"/>
                </a:solidFill>
              </a:defRPr>
            </a:lvl3pPr>
            <a:lvl4pPr lvl="3">
              <a:buNone/>
              <a:defRPr sz="1300">
                <a:solidFill>
                  <a:schemeClr val="tx1"/>
                </a:solidFill>
              </a:defRPr>
            </a:lvl4pPr>
            <a:lvl5pPr lvl="4">
              <a:buNone/>
              <a:defRPr sz="1300">
                <a:solidFill>
                  <a:schemeClr val="tx1"/>
                </a:solidFill>
              </a:defRPr>
            </a:lvl5pPr>
            <a:lvl6pPr lvl="5">
              <a:buNone/>
              <a:defRPr sz="1300">
                <a:solidFill>
                  <a:schemeClr val="tx1"/>
                </a:solidFill>
              </a:defRPr>
            </a:lvl6pPr>
            <a:lvl7pPr lvl="6">
              <a:buNone/>
              <a:defRPr sz="1300">
                <a:solidFill>
                  <a:schemeClr val="tx1"/>
                </a:solidFill>
              </a:defRPr>
            </a:lvl7pPr>
            <a:lvl8pPr lvl="7">
              <a:buNone/>
              <a:defRPr sz="1300">
                <a:solidFill>
                  <a:schemeClr val="tx1"/>
                </a:solidFill>
              </a:defRPr>
            </a:lvl8pPr>
            <a:lvl9pPr lvl="8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 1">
  <p:cSld name="CUSTOM_3">
    <p:bg>
      <p:bgPr>
        <a:solidFill>
          <a:srgbClr val="000000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870475" y="-7"/>
            <a:ext cx="10014463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/>
        </p:nvSpPr>
        <p:spPr>
          <a:xfrm>
            <a:off x="83375" y="4663225"/>
            <a:ext cx="2735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© 2020 PILOT POWER GROUP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https://WWW.PILOTPOWERGROUP.COM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tx1"/>
                </a:solidFill>
              </a:defRPr>
            </a:lvl1pPr>
            <a:lvl2pPr lvl="1">
              <a:buNone/>
              <a:defRPr sz="1300">
                <a:solidFill>
                  <a:schemeClr val="tx1"/>
                </a:solidFill>
              </a:defRPr>
            </a:lvl2pPr>
            <a:lvl3pPr lvl="2">
              <a:buNone/>
              <a:defRPr sz="1300">
                <a:solidFill>
                  <a:schemeClr val="tx1"/>
                </a:solidFill>
              </a:defRPr>
            </a:lvl3pPr>
            <a:lvl4pPr lvl="3">
              <a:buNone/>
              <a:defRPr sz="1300">
                <a:solidFill>
                  <a:schemeClr val="tx1"/>
                </a:solidFill>
              </a:defRPr>
            </a:lvl4pPr>
            <a:lvl5pPr lvl="4">
              <a:buNone/>
              <a:defRPr sz="1300">
                <a:solidFill>
                  <a:schemeClr val="tx1"/>
                </a:solidFill>
              </a:defRPr>
            </a:lvl5pPr>
            <a:lvl6pPr lvl="5">
              <a:buNone/>
              <a:defRPr sz="1300">
                <a:solidFill>
                  <a:schemeClr val="tx1"/>
                </a:solidFill>
              </a:defRPr>
            </a:lvl6pPr>
            <a:lvl7pPr lvl="6">
              <a:buNone/>
              <a:defRPr sz="1300">
                <a:solidFill>
                  <a:schemeClr val="tx1"/>
                </a:solidFill>
              </a:defRPr>
            </a:lvl7pPr>
            <a:lvl8pPr lvl="7">
              <a:buNone/>
              <a:defRPr sz="1300">
                <a:solidFill>
                  <a:schemeClr val="tx1"/>
                </a:solidFill>
              </a:defRPr>
            </a:lvl8pPr>
            <a:lvl9pPr lvl="8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nd 1">
  <p:cSld name="CUSTOM_4">
    <p:bg>
      <p:bgPr>
        <a:solidFill>
          <a:srgbClr val="000000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8"/>
          <p:cNvPicPr preferRelativeResize="0"/>
          <p:nvPr/>
        </p:nvPicPr>
        <p:blipFill rotWithShape="1">
          <a:blip r:embed="rId2">
            <a:alphaModFix amt="30000"/>
          </a:blip>
          <a:srcRect r="56889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tx1"/>
                </a:solidFill>
              </a:defRPr>
            </a:lvl1pPr>
            <a:lvl2pPr lvl="1">
              <a:buNone/>
              <a:defRPr sz="1300">
                <a:solidFill>
                  <a:schemeClr val="tx1"/>
                </a:solidFill>
              </a:defRPr>
            </a:lvl2pPr>
            <a:lvl3pPr lvl="2">
              <a:buNone/>
              <a:defRPr sz="1300">
                <a:solidFill>
                  <a:schemeClr val="tx1"/>
                </a:solidFill>
              </a:defRPr>
            </a:lvl3pPr>
            <a:lvl4pPr lvl="3">
              <a:buNone/>
              <a:defRPr sz="1300">
                <a:solidFill>
                  <a:schemeClr val="tx1"/>
                </a:solidFill>
              </a:defRPr>
            </a:lvl4pPr>
            <a:lvl5pPr lvl="4">
              <a:buNone/>
              <a:defRPr sz="1300">
                <a:solidFill>
                  <a:schemeClr val="tx1"/>
                </a:solidFill>
              </a:defRPr>
            </a:lvl5pPr>
            <a:lvl6pPr lvl="5">
              <a:buNone/>
              <a:defRPr sz="1300">
                <a:solidFill>
                  <a:schemeClr val="tx1"/>
                </a:solidFill>
              </a:defRPr>
            </a:lvl6pPr>
            <a:lvl7pPr lvl="6">
              <a:buNone/>
              <a:defRPr sz="1300">
                <a:solidFill>
                  <a:schemeClr val="tx1"/>
                </a:solidFill>
              </a:defRPr>
            </a:lvl7pPr>
            <a:lvl8pPr lvl="7">
              <a:buNone/>
              <a:defRPr sz="1300">
                <a:solidFill>
                  <a:schemeClr val="tx1"/>
                </a:solidFill>
              </a:defRPr>
            </a:lvl8pPr>
            <a:lvl9pPr lvl="8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4" name="Google Shape;34;p8"/>
          <p:cNvSpPr txBox="1"/>
          <p:nvPr/>
        </p:nvSpPr>
        <p:spPr>
          <a:xfrm>
            <a:off x="83375" y="4663225"/>
            <a:ext cx="2691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© 2020 PILOT POWER GROUP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https://WWW.PILOTPOWERGROUP.COM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nd 2">
  <p:cSld name="CUSTOM_6">
    <p:bg>
      <p:bgPr>
        <a:solidFill>
          <a:srgbClr val="000000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5" cy="513791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tx1"/>
                </a:solidFill>
              </a:defRPr>
            </a:lvl1pPr>
            <a:lvl2pPr lvl="1">
              <a:buNone/>
              <a:defRPr sz="1300">
                <a:solidFill>
                  <a:schemeClr val="tx1"/>
                </a:solidFill>
              </a:defRPr>
            </a:lvl2pPr>
            <a:lvl3pPr lvl="2">
              <a:buNone/>
              <a:defRPr sz="1300">
                <a:solidFill>
                  <a:schemeClr val="tx1"/>
                </a:solidFill>
              </a:defRPr>
            </a:lvl3pPr>
            <a:lvl4pPr lvl="3">
              <a:buNone/>
              <a:defRPr sz="1300">
                <a:solidFill>
                  <a:schemeClr val="tx1"/>
                </a:solidFill>
              </a:defRPr>
            </a:lvl4pPr>
            <a:lvl5pPr lvl="4">
              <a:buNone/>
              <a:defRPr sz="1300">
                <a:solidFill>
                  <a:schemeClr val="tx1"/>
                </a:solidFill>
              </a:defRPr>
            </a:lvl5pPr>
            <a:lvl6pPr lvl="5">
              <a:buNone/>
              <a:defRPr sz="1300">
                <a:solidFill>
                  <a:schemeClr val="tx1"/>
                </a:solidFill>
              </a:defRPr>
            </a:lvl6pPr>
            <a:lvl7pPr lvl="6">
              <a:buNone/>
              <a:defRPr sz="1300">
                <a:solidFill>
                  <a:schemeClr val="tx1"/>
                </a:solidFill>
              </a:defRPr>
            </a:lvl7pPr>
            <a:lvl8pPr lvl="7">
              <a:buNone/>
              <a:defRPr sz="1300">
                <a:solidFill>
                  <a:schemeClr val="tx1"/>
                </a:solidFill>
              </a:defRPr>
            </a:lvl8pPr>
            <a:lvl9pPr lvl="8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42" name="Google Shape;42;p10"/>
          <p:cNvSpPr txBox="1"/>
          <p:nvPr/>
        </p:nvSpPr>
        <p:spPr>
          <a:xfrm>
            <a:off x="83375" y="4663225"/>
            <a:ext cx="2647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© 2020 PILOT POWER GROUP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https://WWW.PILOTPOWERGROUP.COM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ydro 3 1">
  <p:cSld name="CUSTOM_5_1"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3999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tx1"/>
                </a:solidFill>
              </a:defRPr>
            </a:lvl1pPr>
            <a:lvl2pPr lvl="1">
              <a:buNone/>
              <a:defRPr sz="1300">
                <a:solidFill>
                  <a:schemeClr val="tx1"/>
                </a:solidFill>
              </a:defRPr>
            </a:lvl2pPr>
            <a:lvl3pPr lvl="2">
              <a:buNone/>
              <a:defRPr sz="1300">
                <a:solidFill>
                  <a:schemeClr val="tx1"/>
                </a:solidFill>
              </a:defRPr>
            </a:lvl3pPr>
            <a:lvl4pPr lvl="3">
              <a:buNone/>
              <a:defRPr sz="1300">
                <a:solidFill>
                  <a:schemeClr val="tx1"/>
                </a:solidFill>
              </a:defRPr>
            </a:lvl4pPr>
            <a:lvl5pPr lvl="4">
              <a:buNone/>
              <a:defRPr sz="1300">
                <a:solidFill>
                  <a:schemeClr val="tx1"/>
                </a:solidFill>
              </a:defRPr>
            </a:lvl5pPr>
            <a:lvl6pPr lvl="5">
              <a:buNone/>
              <a:defRPr sz="1300">
                <a:solidFill>
                  <a:schemeClr val="tx1"/>
                </a:solidFill>
              </a:defRPr>
            </a:lvl6pPr>
            <a:lvl7pPr lvl="6">
              <a:buNone/>
              <a:defRPr sz="1300">
                <a:solidFill>
                  <a:schemeClr val="tx1"/>
                </a:solidFill>
              </a:defRPr>
            </a:lvl7pPr>
            <a:lvl8pPr lvl="7">
              <a:buNone/>
              <a:defRPr sz="1300">
                <a:solidFill>
                  <a:schemeClr val="tx1"/>
                </a:solidFill>
              </a:defRPr>
            </a:lvl8pPr>
            <a:lvl9pPr lvl="8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54" name="Google Shape;54;p13"/>
          <p:cNvSpPr txBox="1"/>
          <p:nvPr/>
        </p:nvSpPr>
        <p:spPr>
          <a:xfrm>
            <a:off x="83375" y="4663225"/>
            <a:ext cx="2614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© 2020 PILOT POWER GROUP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https://WWW.PILOTPOWERGROUP.COM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ydro 3 1 1">
  <p:cSld name="CUSTOM_5_1_1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9" cy="514011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tx1"/>
                </a:solidFill>
              </a:defRPr>
            </a:lvl1pPr>
            <a:lvl2pPr lvl="1">
              <a:buNone/>
              <a:defRPr sz="1300">
                <a:solidFill>
                  <a:schemeClr val="tx1"/>
                </a:solidFill>
              </a:defRPr>
            </a:lvl2pPr>
            <a:lvl3pPr lvl="2">
              <a:buNone/>
              <a:defRPr sz="1300">
                <a:solidFill>
                  <a:schemeClr val="tx1"/>
                </a:solidFill>
              </a:defRPr>
            </a:lvl3pPr>
            <a:lvl4pPr lvl="3">
              <a:buNone/>
              <a:defRPr sz="1300">
                <a:solidFill>
                  <a:schemeClr val="tx1"/>
                </a:solidFill>
              </a:defRPr>
            </a:lvl4pPr>
            <a:lvl5pPr lvl="4">
              <a:buNone/>
              <a:defRPr sz="1300">
                <a:solidFill>
                  <a:schemeClr val="tx1"/>
                </a:solidFill>
              </a:defRPr>
            </a:lvl5pPr>
            <a:lvl6pPr lvl="5">
              <a:buNone/>
              <a:defRPr sz="1300">
                <a:solidFill>
                  <a:schemeClr val="tx1"/>
                </a:solidFill>
              </a:defRPr>
            </a:lvl6pPr>
            <a:lvl7pPr lvl="6">
              <a:buNone/>
              <a:defRPr sz="1300">
                <a:solidFill>
                  <a:schemeClr val="tx1"/>
                </a:solidFill>
              </a:defRPr>
            </a:lvl7pPr>
            <a:lvl8pPr lvl="7">
              <a:buNone/>
              <a:defRPr sz="1300">
                <a:solidFill>
                  <a:schemeClr val="tx1"/>
                </a:solidFill>
              </a:defRPr>
            </a:lvl8pPr>
            <a:lvl9pPr lvl="8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58" name="Google Shape;58;p14"/>
          <p:cNvSpPr txBox="1"/>
          <p:nvPr/>
        </p:nvSpPr>
        <p:spPr>
          <a:xfrm>
            <a:off x="83375" y="4663225"/>
            <a:ext cx="2691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© 2020 PILOT POWER GROUP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https://WWW.PILOTPOWERGROUP.COM</a:t>
            </a:r>
            <a:endParaRPr sz="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9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6"/>
          <p:cNvCxnSpPr/>
          <p:nvPr/>
        </p:nvCxnSpPr>
        <p:spPr>
          <a:xfrm>
            <a:off x="3000449" y="2772125"/>
            <a:ext cx="3143100" cy="0"/>
          </a:xfrm>
          <a:prstGeom prst="straightConnector1">
            <a:avLst/>
          </a:prstGeom>
          <a:noFill/>
          <a:ln w="28575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2000250" y="2772125"/>
            <a:ext cx="51435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44B6E7"/>
                </a:solidFill>
                <a:latin typeface="Roboto Light"/>
                <a:ea typeface="Roboto Light"/>
                <a:cs typeface="Roboto Light"/>
                <a:sym typeface="Roboto Light"/>
              </a:rPr>
              <a:t>Energy </a:t>
            </a:r>
            <a:r>
              <a:rPr lang="en-US" sz="2400" dirty="0">
                <a:solidFill>
                  <a:srgbClr val="44B6E7"/>
                </a:solidFill>
                <a:latin typeface="Roboto Light"/>
                <a:ea typeface="Roboto Light"/>
                <a:cs typeface="Roboto Light"/>
                <a:sym typeface="Roboto Light"/>
              </a:rPr>
              <a:t>Market Update</a:t>
            </a:r>
            <a:endParaRPr sz="2400" dirty="0">
              <a:solidFill>
                <a:srgbClr val="44B6E7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Pilot Power Group, LLC</a:t>
            </a:r>
            <a:endParaRPr sz="1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July</a:t>
            </a:r>
            <a:r>
              <a:rPr lang="en-US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27</a:t>
            </a:r>
            <a:r>
              <a:rPr lang="en" sz="1800" dirty="0" smtClean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2020</a:t>
            </a:r>
            <a:endParaRPr sz="1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213" y="1382625"/>
            <a:ext cx="3457575" cy="1019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62750" y="78037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RESOURCE</a:t>
            </a:r>
            <a:r>
              <a:rPr lang="en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dirty="0">
                <a:solidFill>
                  <a:srgbClr val="44B6E7"/>
                </a:solidFill>
                <a:latin typeface="Roboto Thin"/>
                <a:ea typeface="Roboto Thin"/>
                <a:cs typeface="Roboto"/>
                <a:sym typeface="Roboto Thin"/>
              </a:rPr>
              <a:t>ADEQUACY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85" name="Google Shape;85;p18"/>
          <p:cNvCxnSpPr>
            <a:endCxn id="84" idx="2"/>
          </p:cNvCxnSpPr>
          <p:nvPr/>
        </p:nvCxnSpPr>
        <p:spPr>
          <a:xfrm rot="10800000" flipH="1">
            <a:off x="620500" y="1226175"/>
            <a:ext cx="3959100" cy="3510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6" name="Google Shape;109;p21">
            <a:extLst>
              <a:ext uri="{FF2B5EF4-FFF2-40B4-BE49-F238E27FC236}">
                <a16:creationId xmlns:a16="http://schemas.microsoft.com/office/drawing/2014/main" id="{0BD902E4-7478-4C0A-9889-1A150568CFFF}"/>
              </a:ext>
            </a:extLst>
          </p:cNvPr>
          <p:cNvSpPr txBox="1"/>
          <p:nvPr/>
        </p:nvSpPr>
        <p:spPr>
          <a:xfrm>
            <a:off x="394855" y="1296376"/>
            <a:ext cx="436466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LOCAL – Procurement from ‘local’ resources where supply is needed due to insufficient transmission to serve the entire load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FLEXIBLE – Procurement from ‘flexible’ resources that can ramp up or down on short notice to meet variations in load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SYSTEM – Procurement from ‘system’ resources ensures that those resources will be available to serve CAISO demand when needed.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0430DF-35BD-481A-BDEB-A312EEBB3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804152"/>
              </p:ext>
            </p:extLst>
          </p:nvPr>
        </p:nvGraphicFramePr>
        <p:xfrm>
          <a:off x="4774714" y="1296376"/>
          <a:ext cx="3806536" cy="3219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80EBAAB-7626-4420-B1F0-F2ADFE52597D}"/>
              </a:ext>
            </a:extLst>
          </p:cNvPr>
          <p:cNvSpPr txBox="1"/>
          <p:nvPr/>
        </p:nvSpPr>
        <p:spPr>
          <a:xfrm>
            <a:off x="5455228" y="4539185"/>
            <a:ext cx="3221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bg1"/>
                </a:solidFill>
              </a:rPr>
              <a:t>*Based on average contracted prices</a:t>
            </a:r>
          </a:p>
        </p:txBody>
      </p:sp>
    </p:spTree>
    <p:extLst>
      <p:ext uri="{BB962C8B-B14F-4D97-AF65-F5344CB8AC3E}">
        <p14:creationId xmlns:p14="http://schemas.microsoft.com/office/powerpoint/2010/main" val="386670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620500" y="1296376"/>
            <a:ext cx="797580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The IOUs would purchase the entire amount of required local resource adequacy for 2023 on behalf of all load serving entities (LSEs)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Departure from current framework for ensuring local reliability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Limits the CCA’s control on cost of goods sold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Shift in the local resource adequacy market, moving from a market with many buyers, to one dominated by the PG&amp;E and SCE.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CPE is allowed to procure any associated system and flexible RA capacity with mandatory allocation of these rights to LSEs without time to position their own portfolios. 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■"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Possible discouragement for investment in ‘behind the meter’ resource options</a:t>
            </a: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562750" y="78037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Roboto"/>
                <a:ea typeface="Roboto"/>
                <a:cs typeface="Roboto Thin"/>
                <a:sym typeface="Roboto"/>
              </a:rPr>
              <a:t>CENTRAL</a:t>
            </a:r>
            <a:r>
              <a:rPr lang="en" sz="2400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 </a:t>
            </a:r>
            <a:r>
              <a:rPr lang="en" sz="2400" dirty="0">
                <a:solidFill>
                  <a:srgbClr val="44B6E7"/>
                </a:solidFill>
                <a:latin typeface="Roboto Thin"/>
                <a:ea typeface="Roboto Thin"/>
                <a:cs typeface="Roboto Thin"/>
                <a:sym typeface="Roboto Thin"/>
              </a:rPr>
              <a:t>PROCUREMENT </a:t>
            </a:r>
            <a:r>
              <a:rPr lang="en-US" sz="2400" dirty="0">
                <a:solidFill>
                  <a:srgbClr val="44B6E7"/>
                </a:solidFill>
                <a:latin typeface="Roboto Thin"/>
                <a:ea typeface="Roboto Thin"/>
                <a:cs typeface="Roboto Thin"/>
                <a:sym typeface="Roboto Thin"/>
              </a:rPr>
              <a:t>ENTITY (CPE)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111" name="Google Shape;111;p21"/>
          <p:cNvCxnSpPr>
            <a:cxnSpLocks/>
          </p:cNvCxnSpPr>
          <p:nvPr/>
        </p:nvCxnSpPr>
        <p:spPr>
          <a:xfrm>
            <a:off x="620500" y="1261275"/>
            <a:ext cx="5686782" cy="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62750" y="78037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IMPACTS </a:t>
            </a:r>
            <a:r>
              <a:rPr lang="en-US" sz="2400" dirty="0">
                <a:solidFill>
                  <a:srgbClr val="44B6E7"/>
                </a:solidFill>
                <a:latin typeface="Roboto Thin"/>
                <a:ea typeface="Roboto Thin"/>
                <a:cs typeface="Roboto"/>
                <a:sym typeface="Roboto Thin"/>
              </a:rPr>
              <a:t>OF COVID-19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85" name="Google Shape;85;p18"/>
          <p:cNvCxnSpPr>
            <a:endCxn id="84" idx="2"/>
          </p:cNvCxnSpPr>
          <p:nvPr/>
        </p:nvCxnSpPr>
        <p:spPr>
          <a:xfrm rot="10800000" flipH="1">
            <a:off x="620500" y="1226175"/>
            <a:ext cx="3959100" cy="3510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6" name="Google Shape;109;p21">
            <a:extLst>
              <a:ext uri="{FF2B5EF4-FFF2-40B4-BE49-F238E27FC236}">
                <a16:creationId xmlns:a16="http://schemas.microsoft.com/office/drawing/2014/main" id="{0BD902E4-7478-4C0A-9889-1A150568CFFF}"/>
              </a:ext>
            </a:extLst>
          </p:cNvPr>
          <p:cNvSpPr txBox="1"/>
          <p:nvPr/>
        </p:nvSpPr>
        <p:spPr>
          <a:xfrm>
            <a:off x="620500" y="1296376"/>
            <a:ext cx="797580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California ISO has curtailed renewable energy at record levels, as solar power increasingly outpaces electricity demand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California ISO has seen load reductions from 5 to 8 percent on weekdays, and from 1 to 4 percent on weekends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Shifts in demand from commercial, restaurant and retail hubs to residential consumption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COVID-19 is not solely responsible for renewable curtailment, as curtailment has been rising every year, due to the growth in solar power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COVID-19 has impacted the renewable industry in California, with an estimated 35,687 jobs lost (June 2020) and 373.01 MWdc solar deployment loss (2</a:t>
            </a:r>
            <a:r>
              <a:rPr lang="en-US" baseline="300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nd</a:t>
            </a: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Qtr.)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Procurement for energy, renewables and other related products is challenging due to credit</a:t>
            </a: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747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62750" y="78037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TIMING </a:t>
            </a:r>
            <a:r>
              <a:rPr lang="en-US" sz="2400" dirty="0">
                <a:solidFill>
                  <a:srgbClr val="44B6E7"/>
                </a:solidFill>
                <a:latin typeface="Roboto Thin"/>
                <a:ea typeface="Roboto Thin"/>
                <a:cs typeface="Roboto"/>
                <a:sym typeface="Roboto Thin"/>
              </a:rPr>
              <a:t>OF PROCUREMENT – RESOURCE ADEQUACY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85" name="Google Shape;85;p18"/>
          <p:cNvCxnSpPr>
            <a:cxnSpLocks/>
          </p:cNvCxnSpPr>
          <p:nvPr/>
        </p:nvCxnSpPr>
        <p:spPr>
          <a:xfrm>
            <a:off x="620500" y="1261275"/>
            <a:ext cx="7401282" cy="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6" name="Google Shape;109;p21">
            <a:extLst>
              <a:ext uri="{FF2B5EF4-FFF2-40B4-BE49-F238E27FC236}">
                <a16:creationId xmlns:a16="http://schemas.microsoft.com/office/drawing/2014/main" id="{0BD902E4-7478-4C0A-9889-1A150568CFFF}"/>
              </a:ext>
            </a:extLst>
          </p:cNvPr>
          <p:cNvSpPr txBox="1"/>
          <p:nvPr/>
        </p:nvSpPr>
        <p:spPr>
          <a:xfrm>
            <a:off x="620500" y="1296376"/>
            <a:ext cx="797580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457200">
              <a:lnSpc>
                <a:spcPct val="150000"/>
              </a:lnSpc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Year Ahead must be procured by October to meet the RA filing date</a:t>
            </a:r>
          </a:p>
          <a:p>
            <a:pPr marL="914400" lvl="1" indent="-457200">
              <a:lnSpc>
                <a:spcPct val="150000"/>
              </a:lnSpc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Local  - 100% (Year 1 and 2), Local 50% (Year 3)</a:t>
            </a:r>
          </a:p>
          <a:p>
            <a:pPr marL="914400" lvl="1" indent="-457200">
              <a:lnSpc>
                <a:spcPct val="150000"/>
              </a:lnSpc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System  - 90% (May - September)</a:t>
            </a:r>
          </a:p>
          <a:p>
            <a:pPr marL="914400" lvl="1" indent="-457200">
              <a:lnSpc>
                <a:spcPct val="150000"/>
              </a:lnSpc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Flexible  - 90% (each month of the coming compliance year)  </a:t>
            </a:r>
          </a:p>
          <a:p>
            <a:pPr marL="457200" lvl="1" indent="-457200">
              <a:lnSpc>
                <a:spcPct val="150000"/>
              </a:lnSpc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Month Ahead – 100% must be procured 45 days prior to compliance month </a:t>
            </a: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8D686-7D60-445A-A9CB-2CAD5FA00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36" y="3142423"/>
            <a:ext cx="7419109" cy="15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540280" y="2241546"/>
            <a:ext cx="8016503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4B6E7"/>
                </a:solidFill>
                <a:latin typeface="Roboto Light"/>
                <a:ea typeface="Roboto Light"/>
                <a:cs typeface="Roboto Light"/>
                <a:sym typeface="Roboto Light"/>
              </a:rPr>
              <a:t>Questions</a:t>
            </a:r>
            <a:endParaRPr sz="4800" dirty="0">
              <a:solidFill>
                <a:srgbClr val="44B6E7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Contract: Denis Vermette</a:t>
            </a:r>
            <a:br>
              <a:rPr lang="en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	 Pilot Power Group, LLC</a:t>
            </a:r>
            <a:endParaRPr sz="1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	 dvermette@pilotpowergroup.com</a:t>
            </a:r>
            <a:endParaRPr sz="18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80" y="626269"/>
            <a:ext cx="3457575" cy="1019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83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562749" y="1594125"/>
            <a:ext cx="7678139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Required Procurement Products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Settlement Pricing</a:t>
            </a:r>
          </a:p>
          <a:p>
            <a:pPr marL="457200" lvl="6" indent="-317500">
              <a:lnSpc>
                <a:spcPct val="150000"/>
              </a:lnSpc>
              <a:buClr>
                <a:srgbClr val="FFFFFF"/>
              </a:buClr>
              <a:buSzPts val="14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Baseload – System Energy</a:t>
            </a:r>
          </a:p>
          <a:p>
            <a:pPr marL="457200" lvl="6" indent="-317500">
              <a:lnSpc>
                <a:spcPct val="150000"/>
              </a:lnSpc>
              <a:buClr>
                <a:srgbClr val="FFFFFF"/>
              </a:buClr>
              <a:buSzPts val="14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Renewable Energy</a:t>
            </a:r>
          </a:p>
          <a:p>
            <a:pPr marL="457200" lvl="6" indent="-317500">
              <a:lnSpc>
                <a:spcPct val="150000"/>
              </a:lnSpc>
              <a:buClr>
                <a:srgbClr val="FFFFFF"/>
              </a:buClr>
              <a:buSzPts val="14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Resource Adequacy</a:t>
            </a:r>
          </a:p>
          <a:p>
            <a:pPr marL="457200" lvl="6" indent="-317500">
              <a:lnSpc>
                <a:spcPct val="150000"/>
              </a:lnSpc>
              <a:buClr>
                <a:srgbClr val="FFFFFF"/>
              </a:buClr>
              <a:buSzPts val="14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Central Procurement Agency</a:t>
            </a:r>
          </a:p>
          <a:p>
            <a:pPr marL="457200" lvl="6" indent="-317500">
              <a:lnSpc>
                <a:spcPct val="150000"/>
              </a:lnSpc>
              <a:buClr>
                <a:srgbClr val="FFFFFF"/>
              </a:buClr>
              <a:buSzPts val="14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Impacts of COVID-19</a:t>
            </a:r>
          </a:p>
          <a:p>
            <a:pPr marL="457200" lvl="6" indent="-317500">
              <a:lnSpc>
                <a:spcPct val="150000"/>
              </a:lnSpc>
              <a:buClr>
                <a:srgbClr val="FFFFFF"/>
              </a:buClr>
              <a:buSzPts val="1400"/>
              <a:buFont typeface="Roboto"/>
              <a:buChar char="■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Timing on Procurement</a:t>
            </a:r>
          </a:p>
        </p:txBody>
      </p:sp>
      <p:sp>
        <p:nvSpPr>
          <p:cNvPr id="76" name="Google Shape;76;p17"/>
          <p:cNvSpPr txBox="1"/>
          <p:nvPr/>
        </p:nvSpPr>
        <p:spPr>
          <a:xfrm>
            <a:off x="562750" y="100897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Roboto"/>
                <a:ea typeface="Roboto"/>
                <a:cs typeface="Roboto Thin"/>
                <a:sym typeface="Roboto"/>
              </a:rPr>
              <a:t>ENERGY</a:t>
            </a:r>
            <a:r>
              <a:rPr lang="en" sz="2400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 </a:t>
            </a:r>
            <a:r>
              <a:rPr lang="en" sz="2400" dirty="0">
                <a:solidFill>
                  <a:srgbClr val="44B6E7"/>
                </a:solidFill>
                <a:latin typeface="Roboto Thin"/>
                <a:ea typeface="Roboto Thin"/>
                <a:cs typeface="Roboto Thin"/>
                <a:sym typeface="Roboto Thin"/>
              </a:rPr>
              <a:t>OVERVIEW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77" name="Google Shape;77;p17"/>
          <p:cNvCxnSpPr/>
          <p:nvPr/>
        </p:nvCxnSpPr>
        <p:spPr>
          <a:xfrm>
            <a:off x="620506" y="1489978"/>
            <a:ext cx="2766300" cy="570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62750" y="78037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REQUIRED </a:t>
            </a:r>
            <a:r>
              <a:rPr lang="en-US" sz="2400" dirty="0">
                <a:solidFill>
                  <a:srgbClr val="44B6E7"/>
                </a:solidFill>
                <a:latin typeface="Roboto Thin"/>
                <a:ea typeface="Roboto Thin"/>
                <a:cs typeface="Roboto"/>
                <a:sym typeface="Roboto Thin"/>
              </a:rPr>
              <a:t>PROCUREMENT PRODUCTS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85" name="Google Shape;85;p18"/>
          <p:cNvCxnSpPr>
            <a:cxnSpLocks/>
          </p:cNvCxnSpPr>
          <p:nvPr/>
        </p:nvCxnSpPr>
        <p:spPr>
          <a:xfrm>
            <a:off x="620500" y="1261275"/>
            <a:ext cx="5381715" cy="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6" name="Google Shape;109;p21">
            <a:extLst>
              <a:ext uri="{FF2B5EF4-FFF2-40B4-BE49-F238E27FC236}">
                <a16:creationId xmlns:a16="http://schemas.microsoft.com/office/drawing/2014/main" id="{0BD902E4-7478-4C0A-9889-1A150568CFFF}"/>
              </a:ext>
            </a:extLst>
          </p:cNvPr>
          <p:cNvSpPr txBox="1"/>
          <p:nvPr/>
        </p:nvSpPr>
        <p:spPr>
          <a:xfrm>
            <a:off x="620500" y="1296376"/>
            <a:ext cx="797580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Base Load/System Energy – electric power needed to supply the needs of your customers</a:t>
            </a:r>
          </a:p>
          <a:p>
            <a:pPr marL="9144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Block Purchases</a:t>
            </a:r>
          </a:p>
          <a:p>
            <a:pPr marL="9144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Shaped Purchases</a:t>
            </a:r>
          </a:p>
          <a:p>
            <a:pPr marL="9144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Day-Ahead</a:t>
            </a:r>
          </a:p>
          <a:p>
            <a:pPr marL="9144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Real-Time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Resource Adequacy – Incentivize the siting and construction of new resources needed for future grid reliability</a:t>
            </a:r>
          </a:p>
          <a:p>
            <a:pPr marL="9144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Local</a:t>
            </a:r>
          </a:p>
          <a:p>
            <a:pPr marL="9144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System</a:t>
            </a:r>
          </a:p>
          <a:p>
            <a:pPr marL="9144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Flexible</a:t>
            </a:r>
          </a:p>
          <a:p>
            <a:pPr marL="9144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62750" y="78037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REQUIRED </a:t>
            </a:r>
            <a:r>
              <a:rPr lang="en-US" sz="2400" dirty="0">
                <a:solidFill>
                  <a:srgbClr val="44B6E7"/>
                </a:solidFill>
                <a:latin typeface="Roboto Thin"/>
                <a:ea typeface="Roboto Thin"/>
                <a:cs typeface="Roboto"/>
                <a:sym typeface="Roboto Thin"/>
              </a:rPr>
              <a:t>PROCUREMENT PRODUCTS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85" name="Google Shape;85;p18"/>
          <p:cNvCxnSpPr>
            <a:cxnSpLocks/>
          </p:cNvCxnSpPr>
          <p:nvPr/>
        </p:nvCxnSpPr>
        <p:spPr>
          <a:xfrm>
            <a:off x="620500" y="1261275"/>
            <a:ext cx="5346546" cy="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6" name="Google Shape;109;p21">
            <a:extLst>
              <a:ext uri="{FF2B5EF4-FFF2-40B4-BE49-F238E27FC236}">
                <a16:creationId xmlns:a16="http://schemas.microsoft.com/office/drawing/2014/main" id="{0BD902E4-7478-4C0A-9889-1A150568CFFF}"/>
              </a:ext>
            </a:extLst>
          </p:cNvPr>
          <p:cNvSpPr txBox="1"/>
          <p:nvPr/>
        </p:nvSpPr>
        <p:spPr>
          <a:xfrm>
            <a:off x="620499" y="1296376"/>
            <a:ext cx="4391767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Portfolio Content Category (PCC)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Renewable Energy PCC1 – minimum 75% of your RPS requirement must come from bundled resources (energy and renewable energy credit) 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Renewable Energy PCC2 – 15-25% of your RPS requirement can come from firm and shaped with substitute electricity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Renewable Energy PCC3 – maximum 10% of your RPS requirement can come from unbundled RECs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D14B3B-EBBA-41E2-A1DA-238AB036D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089316"/>
              </p:ext>
            </p:extLst>
          </p:nvPr>
        </p:nvGraphicFramePr>
        <p:xfrm>
          <a:off x="5109988" y="1345258"/>
          <a:ext cx="3627418" cy="337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530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62750" y="78037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SETTLEMENT </a:t>
            </a:r>
            <a:r>
              <a:rPr lang="en-US" sz="2400" dirty="0">
                <a:solidFill>
                  <a:srgbClr val="44B6E7"/>
                </a:solidFill>
                <a:latin typeface="Roboto Thin"/>
                <a:ea typeface="Roboto Thin"/>
                <a:cs typeface="Roboto"/>
                <a:sym typeface="Roboto Thin"/>
              </a:rPr>
              <a:t>PRICING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85" name="Google Shape;85;p18"/>
          <p:cNvCxnSpPr>
            <a:cxnSpLocks/>
          </p:cNvCxnSpPr>
          <p:nvPr/>
        </p:nvCxnSpPr>
        <p:spPr>
          <a:xfrm rot="10800000" flipH="1">
            <a:off x="649300" y="1226175"/>
            <a:ext cx="3959100" cy="3510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6" name="Google Shape;109;p21">
            <a:extLst>
              <a:ext uri="{FF2B5EF4-FFF2-40B4-BE49-F238E27FC236}">
                <a16:creationId xmlns:a16="http://schemas.microsoft.com/office/drawing/2014/main" id="{0BD902E4-7478-4C0A-9889-1A150568CFFF}"/>
              </a:ext>
            </a:extLst>
          </p:cNvPr>
          <p:cNvSpPr txBox="1"/>
          <p:nvPr/>
        </p:nvSpPr>
        <p:spPr>
          <a:xfrm>
            <a:off x="620500" y="1296376"/>
            <a:ext cx="4583678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California is divided into three regions or hubs</a:t>
            </a:r>
          </a:p>
          <a:p>
            <a:pPr marL="431800" indent="-285750">
              <a:lnSpc>
                <a:spcPct val="150000"/>
              </a:lnSpc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Path 15 – is an 84 mile portion of the north-south power transmission corridor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North Path 15 (NP15), South Path 15 (SP15), and Path 26 (ZP26) are all financial hubs for settlement of energy contracts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18C9D-0A69-42AA-A326-DCFA96BC7A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6" t="1" r="2308" b="-2804"/>
          <a:stretch/>
        </p:blipFill>
        <p:spPr>
          <a:xfrm>
            <a:off x="5290728" y="1226175"/>
            <a:ext cx="3392272" cy="3429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DEDE65-8A4D-45CA-A814-F1C63AAF3513}"/>
              </a:ext>
            </a:extLst>
          </p:cNvPr>
          <p:cNvSpPr txBox="1"/>
          <p:nvPr/>
        </p:nvSpPr>
        <p:spPr>
          <a:xfrm>
            <a:off x="5350331" y="4620280"/>
            <a:ext cx="335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http://oasis.caiso.com/mrioasis/logon.do</a:t>
            </a:r>
          </a:p>
        </p:txBody>
      </p:sp>
    </p:spTree>
    <p:extLst>
      <p:ext uri="{BB962C8B-B14F-4D97-AF65-F5344CB8AC3E}">
        <p14:creationId xmlns:p14="http://schemas.microsoft.com/office/powerpoint/2010/main" val="326179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62750" y="78037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ENERGY</a:t>
            </a:r>
            <a:r>
              <a:rPr lang="en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dirty="0">
                <a:solidFill>
                  <a:srgbClr val="44B6E7"/>
                </a:solidFill>
                <a:latin typeface="Roboto Thin"/>
                <a:ea typeface="Roboto Thin"/>
                <a:cs typeface="Roboto"/>
                <a:sym typeface="Roboto Thin"/>
              </a:rPr>
              <a:t>PRICES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85" name="Google Shape;85;p18"/>
          <p:cNvCxnSpPr>
            <a:cxnSpLocks/>
          </p:cNvCxnSpPr>
          <p:nvPr/>
        </p:nvCxnSpPr>
        <p:spPr>
          <a:xfrm rot="10800000" flipH="1">
            <a:off x="649300" y="1226175"/>
            <a:ext cx="3959100" cy="3510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6" name="Google Shape;109;p21">
            <a:extLst>
              <a:ext uri="{FF2B5EF4-FFF2-40B4-BE49-F238E27FC236}">
                <a16:creationId xmlns:a16="http://schemas.microsoft.com/office/drawing/2014/main" id="{0BD902E4-7478-4C0A-9889-1A150568CFFF}"/>
              </a:ext>
            </a:extLst>
          </p:cNvPr>
          <p:cNvSpPr txBox="1"/>
          <p:nvPr/>
        </p:nvSpPr>
        <p:spPr>
          <a:xfrm>
            <a:off x="620500" y="1296376"/>
            <a:ext cx="797580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North Path 15 – Calendar (Cal) averages have dropped comparing 2019 to 2020 forecasts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E40B71F-38BC-4BDE-AA78-7450139D2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75204"/>
              </p:ext>
            </p:extLst>
          </p:nvPr>
        </p:nvGraphicFramePr>
        <p:xfrm>
          <a:off x="760301" y="2036042"/>
          <a:ext cx="7458913" cy="1630680"/>
        </p:xfrm>
        <a:graphic>
          <a:graphicData uri="http://schemas.openxmlformats.org/drawingml/2006/table">
            <a:tbl>
              <a:tblPr firstRow="1" bandRow="1">
                <a:tableStyleId>{090B02BF-21F4-4D87-B596-176F9C62A5EC}</a:tableStyleId>
              </a:tblPr>
              <a:tblGrid>
                <a:gridCol w="1065559">
                  <a:extLst>
                    <a:ext uri="{9D8B030D-6E8A-4147-A177-3AD203B41FA5}">
                      <a16:colId xmlns:a16="http://schemas.microsoft.com/office/drawing/2014/main" val="2184103521"/>
                    </a:ext>
                  </a:extLst>
                </a:gridCol>
                <a:gridCol w="1065559">
                  <a:extLst>
                    <a:ext uri="{9D8B030D-6E8A-4147-A177-3AD203B41FA5}">
                      <a16:colId xmlns:a16="http://schemas.microsoft.com/office/drawing/2014/main" val="189159161"/>
                    </a:ext>
                  </a:extLst>
                </a:gridCol>
                <a:gridCol w="1065559">
                  <a:extLst>
                    <a:ext uri="{9D8B030D-6E8A-4147-A177-3AD203B41FA5}">
                      <a16:colId xmlns:a16="http://schemas.microsoft.com/office/drawing/2014/main" val="1421259537"/>
                    </a:ext>
                  </a:extLst>
                </a:gridCol>
                <a:gridCol w="1065559">
                  <a:extLst>
                    <a:ext uri="{9D8B030D-6E8A-4147-A177-3AD203B41FA5}">
                      <a16:colId xmlns:a16="http://schemas.microsoft.com/office/drawing/2014/main" val="1570792187"/>
                    </a:ext>
                  </a:extLst>
                </a:gridCol>
                <a:gridCol w="1065559">
                  <a:extLst>
                    <a:ext uri="{9D8B030D-6E8A-4147-A177-3AD203B41FA5}">
                      <a16:colId xmlns:a16="http://schemas.microsoft.com/office/drawing/2014/main" val="999687647"/>
                    </a:ext>
                  </a:extLst>
                </a:gridCol>
                <a:gridCol w="1065559">
                  <a:extLst>
                    <a:ext uri="{9D8B030D-6E8A-4147-A177-3AD203B41FA5}">
                      <a16:colId xmlns:a16="http://schemas.microsoft.com/office/drawing/2014/main" val="325927869"/>
                    </a:ext>
                  </a:extLst>
                </a:gridCol>
                <a:gridCol w="1065559">
                  <a:extLst>
                    <a:ext uri="{9D8B030D-6E8A-4147-A177-3AD203B41FA5}">
                      <a16:colId xmlns:a16="http://schemas.microsoft.com/office/drawing/2014/main" val="680709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Forecast Date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Cal21 On- Peak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Cal21 Off-peak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Cal22 On- Peak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Cal22 Off-peak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Cal23 On- Peak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Cal23 Off-peak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280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7/8/2019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$42.04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$36.76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$37.63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97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7/8/2020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$38.72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$36.82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$31.72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$35.47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$31.66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7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-3.32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-3.22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-6.36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-5.04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-8.53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-5.97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45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0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555150" y="74271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ENERGY </a:t>
            </a:r>
            <a:r>
              <a:rPr lang="en" sz="2400" dirty="0">
                <a:solidFill>
                  <a:srgbClr val="44B6E7"/>
                </a:solidFill>
                <a:latin typeface="Roboto Thin"/>
                <a:ea typeface="Roboto Thin"/>
                <a:cs typeface="Roboto"/>
                <a:sym typeface="Roboto Thin"/>
              </a:rPr>
              <a:t>PRICES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77" name="Google Shape;77;p17"/>
          <p:cNvCxnSpPr/>
          <p:nvPr/>
        </p:nvCxnSpPr>
        <p:spPr>
          <a:xfrm>
            <a:off x="648668" y="1196545"/>
            <a:ext cx="2766300" cy="570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82F58B-F010-4873-9B91-2EC14A3F1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69673"/>
              </p:ext>
            </p:extLst>
          </p:nvPr>
        </p:nvGraphicFramePr>
        <p:xfrm>
          <a:off x="724253" y="1652804"/>
          <a:ext cx="7710694" cy="28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523084" y="74271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ENERGY </a:t>
            </a:r>
            <a:r>
              <a:rPr lang="en" sz="2400" dirty="0">
                <a:solidFill>
                  <a:srgbClr val="44B6E7"/>
                </a:solidFill>
                <a:latin typeface="Roboto Thin"/>
                <a:ea typeface="Roboto Thin"/>
                <a:cs typeface="Roboto"/>
                <a:sym typeface="Roboto Thin"/>
              </a:rPr>
              <a:t>PRICES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77" name="Google Shape;77;p17"/>
          <p:cNvCxnSpPr/>
          <p:nvPr/>
        </p:nvCxnSpPr>
        <p:spPr>
          <a:xfrm>
            <a:off x="610115" y="1188515"/>
            <a:ext cx="2766300" cy="570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82F58B-F010-4873-9B91-2EC14A3F1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905766"/>
              </p:ext>
            </p:extLst>
          </p:nvPr>
        </p:nvGraphicFramePr>
        <p:xfrm>
          <a:off x="716653" y="1652804"/>
          <a:ext cx="7710694" cy="28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114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62750" y="780375"/>
            <a:ext cx="8033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RENEWABLE</a:t>
            </a:r>
            <a:r>
              <a:rPr lang="en"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dirty="0">
                <a:solidFill>
                  <a:srgbClr val="44B6E7"/>
                </a:solidFill>
                <a:latin typeface="Roboto Thin"/>
                <a:ea typeface="Roboto Thin"/>
                <a:cs typeface="Roboto"/>
                <a:sym typeface="Roboto Thin"/>
              </a:rPr>
              <a:t>ENERGY</a:t>
            </a:r>
            <a:endParaRPr sz="2400" dirty="0">
              <a:solidFill>
                <a:srgbClr val="44B6E7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cxnSp>
        <p:nvCxnSpPr>
          <p:cNvPr id="85" name="Google Shape;85;p18"/>
          <p:cNvCxnSpPr>
            <a:endCxn id="84" idx="2"/>
          </p:cNvCxnSpPr>
          <p:nvPr/>
        </p:nvCxnSpPr>
        <p:spPr>
          <a:xfrm rot="10800000" flipH="1">
            <a:off x="620500" y="1226175"/>
            <a:ext cx="3959100" cy="35100"/>
          </a:xfrm>
          <a:prstGeom prst="straightConnector1">
            <a:avLst/>
          </a:prstGeom>
          <a:noFill/>
          <a:ln w="19050" cap="flat" cmpd="sng">
            <a:solidFill>
              <a:srgbClr val="44B6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6" name="Google Shape;109;p21">
            <a:extLst>
              <a:ext uri="{FF2B5EF4-FFF2-40B4-BE49-F238E27FC236}">
                <a16:creationId xmlns:a16="http://schemas.microsoft.com/office/drawing/2014/main" id="{0BD902E4-7478-4C0A-9889-1A150568CFFF}"/>
              </a:ext>
            </a:extLst>
          </p:cNvPr>
          <p:cNvSpPr txBox="1"/>
          <p:nvPr/>
        </p:nvSpPr>
        <p:spPr>
          <a:xfrm>
            <a:off x="394855" y="1296376"/>
            <a:ext cx="436466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PCC1 – Procurement of Energy and REC delivered to California balancing authority (CBA) without substitution electricity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PCC2 – Procurement of Energy that </a:t>
            </a:r>
            <a:r>
              <a:rPr lang="en-US" u="sng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cannot</a:t>
            </a: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be delivered to a CBA without substituting electricity from another source</a:t>
            </a:r>
          </a:p>
          <a:p>
            <a:pPr marL="4318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PCC3 – Unbundled renewable energy credits, no electricity component </a:t>
            </a: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0430DF-35BD-481A-BDEB-A312EEBB3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630747"/>
              </p:ext>
            </p:extLst>
          </p:nvPr>
        </p:nvGraphicFramePr>
        <p:xfrm>
          <a:off x="4774714" y="1296376"/>
          <a:ext cx="3806536" cy="3219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A0218D-3335-4077-BEEE-6021E532C436}"/>
              </a:ext>
            </a:extLst>
          </p:cNvPr>
          <p:cNvSpPr txBox="1"/>
          <p:nvPr/>
        </p:nvSpPr>
        <p:spPr>
          <a:xfrm>
            <a:off x="5455228" y="4539185"/>
            <a:ext cx="3221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bg1"/>
                </a:solidFill>
              </a:rPr>
              <a:t>*Based on average contracted prices</a:t>
            </a:r>
          </a:p>
        </p:txBody>
      </p:sp>
    </p:spTree>
    <p:extLst>
      <p:ext uri="{BB962C8B-B14F-4D97-AF65-F5344CB8AC3E}">
        <p14:creationId xmlns:p14="http://schemas.microsoft.com/office/powerpoint/2010/main" val="253174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756</Words>
  <Application>Microsoft Office PowerPoint</Application>
  <PresentationFormat>On-screen Show (16:9)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Roboto</vt:lpstr>
      <vt:lpstr>Roboto Light</vt:lpstr>
      <vt:lpstr>Roboto Thin</vt:lpstr>
      <vt:lpstr>Arial</vt:lpstr>
      <vt:lpstr>Wingdings</vt:lpstr>
      <vt:lpstr>Simple Light</vt:lpstr>
      <vt:lpstr>Energy Market Update Pilot Power Group, LLC July 27,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  Contract: Denis Vermette   Pilot Power Group, LLC   dvermette@pilotpowergroup.com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Risk Management Policy Overview Pilot Power Group, LLC June 8, 2020</dc:title>
  <dc:creator>Denis Vermette</dc:creator>
  <cp:lastModifiedBy>Ring, Brian</cp:lastModifiedBy>
  <cp:revision>54</cp:revision>
  <dcterms:modified xsi:type="dcterms:W3CDTF">2020-07-28T16:47:24Z</dcterms:modified>
</cp:coreProperties>
</file>